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23"/>
  </p:notesMasterIdLst>
  <p:handoutMasterIdLst>
    <p:handoutMasterId r:id="rId24"/>
  </p:handoutMasterIdLst>
  <p:sldIdLst>
    <p:sldId id="265" r:id="rId9"/>
    <p:sldId id="259" r:id="rId10"/>
    <p:sldId id="313" r:id="rId11"/>
    <p:sldId id="306" r:id="rId12"/>
    <p:sldId id="307" r:id="rId13"/>
    <p:sldId id="308" r:id="rId14"/>
    <p:sldId id="309" r:id="rId15"/>
    <p:sldId id="310" r:id="rId16"/>
    <p:sldId id="311" r:id="rId17"/>
    <p:sldId id="312" r:id="rId18"/>
    <p:sldId id="281" r:id="rId19"/>
    <p:sldId id="314" r:id="rId20"/>
    <p:sldId id="294" r:id="rId21"/>
    <p:sldId id="295"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1697" autoAdjust="0"/>
  </p:normalViewPr>
  <p:slideViewPr>
    <p:cSldViewPr snapToGrid="0" showGuides="1">
      <p:cViewPr>
        <p:scale>
          <a:sx n="80" d="100"/>
          <a:sy n="80" d="100"/>
        </p:scale>
        <p:origin x="-1044" y="54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5"/>
        <p:guide pos="119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0400"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896534" y="4447617"/>
            <a:ext cx="4927820"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56007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Arrays		</a:t>
            </a:r>
            <a:endParaRPr lang="en-US" dirty="0">
              <a:latin typeface="Arial" pitchFamily="34" charset="0"/>
              <a:cs typeface="Arial" pitchFamily="34" charset="0"/>
            </a:endParaRPr>
          </a:p>
        </p:txBody>
      </p:sp>
      <p:sp>
        <p:nvSpPr>
          <p:cNvPr id="12" name="Rectangle 14"/>
          <p:cNvSpPr>
            <a:spLocks noChangeArrowheads="1"/>
          </p:cNvSpPr>
          <p:nvPr/>
        </p:nvSpPr>
        <p:spPr bwMode="auto">
          <a:xfrm>
            <a:off x="3884979"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10-</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452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p:txBody>
          <a:bodyPr/>
          <a:lstStyle/>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endParaRPr lang="fi-FI" dirty="0" smtClean="0"/>
          </a:p>
          <a:p>
            <a:r>
              <a:rPr lang="fi-FI" dirty="0" smtClean="0"/>
              <a:t>Java Arrays expose a property called length that returns the length of the array.</a:t>
            </a:r>
          </a:p>
          <a:p>
            <a:endParaRPr lang="en-US" dirty="0" smtClean="0"/>
          </a:p>
          <a:p>
            <a:r>
              <a:rPr lang="en-US" dirty="0" smtClean="0"/>
              <a:t>O/P:</a:t>
            </a:r>
          </a:p>
          <a:p>
            <a:r>
              <a:rPr lang="pt-BR" dirty="0" smtClean="0"/>
              <a:t>32</a:t>
            </a:r>
          </a:p>
          <a:p>
            <a:r>
              <a:rPr lang="pt-BR" dirty="0" smtClean="0"/>
              <a:t>java    java 5</a:t>
            </a:r>
          </a:p>
          <a:p>
            <a:r>
              <a:rPr lang="pt-BR" dirty="0" smtClean="0"/>
              <a:t>Next invoke</a:t>
            </a:r>
          </a:p>
          <a:p>
            <a:r>
              <a:rPr lang="pt-BR" dirty="0" smtClean="0"/>
              <a:t>12</a:t>
            </a:r>
          </a:p>
          <a:p>
            <a:r>
              <a:rPr lang="pt-BR" dirty="0" smtClean="0"/>
              <a:t>a       b       c       d       e</a:t>
            </a:r>
            <a:endParaRPr lang="en-US" dirty="0" smtClean="0"/>
          </a:p>
          <a:p>
            <a:endParaRPr lang="fi-FI" dirty="0"/>
          </a:p>
        </p:txBody>
      </p:sp>
      <p:sp>
        <p:nvSpPr>
          <p:cNvPr id="642052" name="Text Box 4"/>
          <p:cNvSpPr txBox="1">
            <a:spLocks noChangeArrowheads="1"/>
          </p:cNvSpPr>
          <p:nvPr/>
        </p:nvSpPr>
        <p:spPr bwMode="auto">
          <a:xfrm>
            <a:off x="159173" y="1495189"/>
            <a:ext cx="1788160" cy="266869"/>
          </a:xfrm>
          <a:prstGeom prst="rect">
            <a:avLst/>
          </a:prstGeom>
          <a:noFill/>
          <a:ln w="9525">
            <a:noFill/>
            <a:miter lim="800000"/>
            <a:headEnd/>
            <a:tailEnd/>
          </a:ln>
          <a:effectLst/>
        </p:spPr>
        <p:txBody>
          <a:bodyPr lIns="96646" tIns="48324" rIns="96646" bIns="48324">
            <a:spAutoFit/>
          </a:bodyPr>
          <a:lstStyle/>
          <a:p>
            <a:endParaRPr lang="en-US" sz="1100" dirty="0">
              <a:latin typeface="Trebuchet MS" pitchFamily="34" charset="0"/>
            </a:endParaRPr>
          </a:p>
        </p:txBody>
      </p:sp>
      <p:sp>
        <p:nvSpPr>
          <p:cNvPr id="642054" name="AutoShape 6"/>
          <p:cNvSpPr>
            <a:spLocks noChangeArrowheads="1"/>
          </p:cNvSpPr>
          <p:nvPr/>
        </p:nvSpPr>
        <p:spPr bwMode="auto">
          <a:xfrm>
            <a:off x="2002029" y="4531311"/>
            <a:ext cx="4348480" cy="2160270"/>
          </a:xfrm>
          <a:prstGeom prst="roundRect">
            <a:avLst>
              <a:gd name="adj" fmla="val 16667"/>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import static </a:t>
            </a:r>
            <a:r>
              <a:rPr lang="en-US" sz="1000" dirty="0" err="1">
                <a:latin typeface="Arial" pitchFamily="34" charset="0"/>
                <a:cs typeface="Arial" pitchFamily="34" charset="0"/>
              </a:rPr>
              <a:t>java.lang.System</a:t>
            </a:r>
            <a:r>
              <a:rPr lang="en-US" sz="1000" dirty="0">
                <a:latin typeface="Arial" pitchFamily="34" charset="0"/>
                <a:cs typeface="Arial" pitchFamily="34" charset="0"/>
              </a:rPr>
              <a:t>.*;</a:t>
            </a:r>
          </a:p>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varargs</a:t>
            </a:r>
            <a:r>
              <a:rPr lang="en-US" sz="1000" dirty="0">
                <a:latin typeface="Arial" pitchFamily="34" charset="0"/>
                <a:cs typeface="Arial" pitchFamily="34" charset="0"/>
              </a:rPr>
              <a:t> {</a:t>
            </a:r>
          </a:p>
          <a:p>
            <a:pPr lvl="1"/>
            <a:r>
              <a:rPr lang="en-US" sz="1000" dirty="0">
                <a:latin typeface="Arial" pitchFamily="34" charset="0"/>
                <a:cs typeface="Arial" pitchFamily="34" charset="0"/>
              </a:rPr>
              <a:t>     static void print(</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a,int</a:t>
            </a:r>
            <a:r>
              <a:rPr lang="en-US" sz="1000" dirty="0">
                <a:latin typeface="Arial" pitchFamily="34" charset="0"/>
                <a:cs typeface="Arial" pitchFamily="34" charset="0"/>
              </a:rPr>
              <a:t> </a:t>
            </a:r>
            <a:r>
              <a:rPr lang="en-US" sz="1000" dirty="0" err="1">
                <a:latin typeface="Arial" pitchFamily="34" charset="0"/>
                <a:cs typeface="Arial" pitchFamily="34" charset="0"/>
              </a:rPr>
              <a:t>y,String</a:t>
            </a:r>
            <a:r>
              <a:rPr lang="en-US" sz="1000" dirty="0">
                <a:latin typeface="Arial" pitchFamily="34" charset="0"/>
                <a:cs typeface="Arial" pitchFamily="34" charset="0"/>
              </a:rPr>
              <a:t>...s)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(a+""+y);</a:t>
            </a:r>
          </a:p>
          <a:p>
            <a:pPr lvl="1"/>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=0;i&lt;</a:t>
            </a:r>
            <a:r>
              <a:rPr lang="en-US" sz="1000" dirty="0" err="1">
                <a:latin typeface="Arial" pitchFamily="34" charset="0"/>
                <a:cs typeface="Arial" pitchFamily="34" charset="0"/>
              </a:rPr>
              <a:t>s.length;i</a:t>
            </a:r>
            <a:r>
              <a:rPr lang="en-US" sz="1000" dirty="0">
                <a:latin typeface="Arial" pitchFamily="34" charset="0"/>
                <a:cs typeface="Arial" pitchFamily="34" charset="0"/>
              </a:rPr>
              <a:t>++) </a:t>
            </a:r>
            <a:r>
              <a:rPr lang="en-US" sz="1000" dirty="0" err="1">
                <a:latin typeface="Arial" pitchFamily="34" charset="0"/>
                <a:cs typeface="Arial" pitchFamily="34" charset="0"/>
              </a:rPr>
              <a:t>out.print</a:t>
            </a:r>
            <a:r>
              <a:rPr lang="en-US" sz="1000" dirty="0">
                <a:latin typeface="Arial" pitchFamily="34" charset="0"/>
                <a:cs typeface="Arial" pitchFamily="34" charset="0"/>
              </a:rPr>
              <a:t>(s[</a:t>
            </a:r>
            <a:r>
              <a:rPr lang="en-US" sz="1000" dirty="0" err="1">
                <a:latin typeface="Arial" pitchFamily="34" charset="0"/>
                <a:cs typeface="Arial" pitchFamily="34" charset="0"/>
              </a:rPr>
              <a:t>i</a:t>
            </a:r>
            <a:r>
              <a:rPr lang="en-US" sz="1000" dirty="0">
                <a:latin typeface="Arial" pitchFamily="34" charset="0"/>
                <a:cs typeface="Arial" pitchFamily="34" charset="0"/>
              </a:rPr>
              <a:t>]+"\t");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lvl="1"/>
            <a:r>
              <a:rPr lang="en-US" sz="1000" dirty="0">
                <a:latin typeface="Arial" pitchFamily="34" charset="0"/>
                <a:cs typeface="Arial" pitchFamily="34" charset="0"/>
              </a:rPr>
              <a:t>             print(3,2,"java","java 5");</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("Next invoke");</a:t>
            </a:r>
          </a:p>
          <a:p>
            <a:pPr lvl="1"/>
            <a:r>
              <a:rPr lang="en-US" sz="1000" dirty="0">
                <a:latin typeface="Arial" pitchFamily="34" charset="0"/>
                <a:cs typeface="Arial" pitchFamily="34" charset="0"/>
              </a:rPr>
              <a:t>             print(1,2,"a","b","c","d","e");</a:t>
            </a:r>
          </a:p>
          <a:p>
            <a:pPr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Arrays Class:</a:t>
            </a:r>
          </a:p>
          <a:p>
            <a:endParaRPr lang="en-US" dirty="0" smtClean="0"/>
          </a:p>
          <a:p>
            <a:r>
              <a:rPr lang="en-US" dirty="0" smtClean="0"/>
              <a:t>Java provides utility Arrays class to manipulate arrays. This class is provided in the </a:t>
            </a:r>
            <a:r>
              <a:rPr lang="en-US" dirty="0" err="1" smtClean="0"/>
              <a:t>java.util</a:t>
            </a:r>
            <a:r>
              <a:rPr lang="en-US" dirty="0" smtClean="0"/>
              <a:t> package and includes lots of static methods to deal with array. </a:t>
            </a:r>
          </a:p>
          <a:p>
            <a:endParaRPr lang="en-US" dirty="0" smtClean="0"/>
          </a:p>
          <a:p>
            <a:r>
              <a:rPr lang="en-US" dirty="0" smtClean="0"/>
              <a:t>Please refer the java documentation of this class to know more about method signature and use. </a:t>
            </a:r>
          </a:p>
          <a:p>
            <a:endParaRPr lang="en-US" dirty="0" smtClean="0"/>
          </a:p>
          <a:p>
            <a:r>
              <a:rPr lang="en-US" dirty="0" smtClean="0"/>
              <a:t>Note: stream() method will be discussed in later chapter. </a:t>
            </a:r>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body" idx="1"/>
          </p:nvPr>
        </p:nvSpPr>
        <p:spPr/>
        <p:txBody>
          <a:bodyPr/>
          <a:lstStyle/>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smtClean="0"/>
          </a:p>
          <a:p>
            <a:endParaRPr lang="fi-FI" dirty="0"/>
          </a:p>
        </p:txBody>
      </p:sp>
      <p:sp>
        <p:nvSpPr>
          <p:cNvPr id="642052" name="Text Box 4"/>
          <p:cNvSpPr txBox="1">
            <a:spLocks noChangeArrowheads="1"/>
          </p:cNvSpPr>
          <p:nvPr/>
        </p:nvSpPr>
        <p:spPr bwMode="auto">
          <a:xfrm>
            <a:off x="159173" y="1495189"/>
            <a:ext cx="1788160" cy="266869"/>
          </a:xfrm>
          <a:prstGeom prst="rect">
            <a:avLst/>
          </a:prstGeom>
          <a:noFill/>
          <a:ln w="9525">
            <a:noFill/>
            <a:miter lim="800000"/>
            <a:headEnd/>
            <a:tailEnd/>
          </a:ln>
          <a:effectLst/>
        </p:spPr>
        <p:txBody>
          <a:bodyPr lIns="96646" tIns="48324" rIns="96646" bIns="48324">
            <a:spAutoFit/>
          </a:bodyPr>
          <a:lstStyle/>
          <a:p>
            <a:endParaRPr lang="en-US" sz="1100" dirty="0">
              <a:latin typeface="Trebuchet MS" pitchFamily="34" charset="0"/>
            </a:endParaRPr>
          </a:p>
        </p:txBody>
      </p:sp>
      <p:sp>
        <p:nvSpPr>
          <p:cNvPr id="642054" name="AutoShape 6"/>
          <p:cNvSpPr>
            <a:spLocks noChangeArrowheads="1"/>
          </p:cNvSpPr>
          <p:nvPr/>
        </p:nvSpPr>
        <p:spPr bwMode="auto">
          <a:xfrm>
            <a:off x="2327149" y="4531311"/>
            <a:ext cx="4348480" cy="2160270"/>
          </a:xfrm>
          <a:prstGeom prst="roundRect">
            <a:avLst>
              <a:gd name="adj" fmla="val 16667"/>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import </a:t>
            </a:r>
            <a:r>
              <a:rPr lang="en-US" sz="1000" dirty="0" err="1">
                <a:latin typeface="Arial" pitchFamily="34" charset="0"/>
                <a:cs typeface="Arial" pitchFamily="34" charset="0"/>
              </a:rPr>
              <a:t>java.util.Arrays</a:t>
            </a:r>
            <a:r>
              <a:rPr lang="en-US" sz="1000" dirty="0">
                <a:latin typeface="Arial" pitchFamily="34" charset="0"/>
                <a:cs typeface="Arial" pitchFamily="34" charset="0"/>
              </a:rPr>
              <a:t>;</a:t>
            </a:r>
          </a:p>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UsingArrays</a:t>
            </a:r>
            <a:r>
              <a:rPr lang="en-US" sz="1000" dirty="0">
                <a:latin typeface="Arial" pitchFamily="34" charset="0"/>
                <a:cs typeface="Arial" pitchFamily="34" charset="0"/>
              </a:rPr>
              <a:t>{</a:t>
            </a:r>
          </a:p>
          <a:p>
            <a:pPr lvl="1"/>
            <a:r>
              <a:rPr lang="en-US" sz="1000" dirty="0">
                <a:latin typeface="Arial" pitchFamily="34" charset="0"/>
                <a:cs typeface="Arial" pitchFamily="34" charset="0"/>
              </a:rPr>
              <a:t>     static void sort(int...s)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Arrays.sort</a:t>
            </a:r>
            <a:r>
              <a:rPr lang="en-US" sz="1000" dirty="0">
                <a:latin typeface="Arial" pitchFamily="34" charset="0"/>
                <a:cs typeface="Arial" pitchFamily="34" charset="0"/>
              </a:rPr>
              <a:t>(s);</a:t>
            </a:r>
          </a:p>
          <a:p>
            <a:pPr lvl="1"/>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i=0;i&lt;</a:t>
            </a:r>
            <a:r>
              <a:rPr lang="en-US" sz="1000" dirty="0" err="1">
                <a:latin typeface="Arial" pitchFamily="34" charset="0"/>
                <a:cs typeface="Arial" pitchFamily="34" charset="0"/>
              </a:rPr>
              <a:t>s.length;i</a:t>
            </a:r>
            <a:r>
              <a:rPr lang="en-US" sz="1000" dirty="0">
                <a:latin typeface="Arial" pitchFamily="34" charset="0"/>
                <a:cs typeface="Arial" pitchFamily="34" charset="0"/>
              </a:rPr>
              <a:t>++) </a:t>
            </a:r>
            <a:r>
              <a:rPr lang="en-US" sz="1000" dirty="0" err="1">
                <a:latin typeface="Arial" pitchFamily="34" charset="0"/>
                <a:cs typeface="Arial" pitchFamily="34" charset="0"/>
              </a:rPr>
              <a:t>out.print</a:t>
            </a:r>
            <a:r>
              <a:rPr lang="en-US" sz="1000" dirty="0">
                <a:latin typeface="Arial" pitchFamily="34" charset="0"/>
                <a:cs typeface="Arial" pitchFamily="34" charset="0"/>
              </a:rPr>
              <a:t>(s[i]+“ “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out.println</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a:t>
            </a:r>
            <a:r>
              <a:rPr lang="en-US" sz="1000" dirty="0">
                <a:latin typeface="Arial" pitchFamily="34" charset="0"/>
                <a:cs typeface="Arial" pitchFamily="34" charset="0"/>
              </a:rPr>
              <a:t>)  {</a:t>
            </a:r>
          </a:p>
          <a:p>
            <a:pPr lvl="1"/>
            <a:r>
              <a:rPr lang="en-US" sz="1000" dirty="0">
                <a:latin typeface="Arial" pitchFamily="34" charset="0"/>
                <a:cs typeface="Arial" pitchFamily="34" charset="0"/>
              </a:rPr>
              <a:t>             sort(15,20,42,3,56,34);</a:t>
            </a:r>
          </a:p>
          <a:p>
            <a:pPr lvl="1"/>
            <a:r>
              <a:rPr lang="en-US" sz="1000" dirty="0">
                <a:latin typeface="Arial" pitchFamily="34" charset="0"/>
                <a:cs typeface="Arial" pitchFamily="34" charset="0"/>
              </a:rPr>
              <a:t>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452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1914525" y="720725"/>
            <a:ext cx="4800600" cy="3600450"/>
          </a:xfrm>
        </p:spPr>
      </p:sp>
      <p:sp>
        <p:nvSpPr>
          <p:cNvPr id="8" name="Notes Placeholder 7"/>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discusses about how to work java arrays. </a:t>
            </a:r>
          </a:p>
          <a:p>
            <a:endParaRPr lang="en-US" dirty="0" smtClean="0"/>
          </a:p>
          <a:p>
            <a:r>
              <a:rPr lang="en-US" dirty="0" smtClean="0"/>
              <a:t>Lesson outline: </a:t>
            </a:r>
          </a:p>
          <a:p>
            <a:endParaRPr lang="en-US" dirty="0" smtClean="0"/>
          </a:p>
          <a:p>
            <a:pPr lvl="1"/>
            <a:r>
              <a:rPr lang="en-US" dirty="0" smtClean="0"/>
              <a:t>10.1: One dimensional array</a:t>
            </a:r>
          </a:p>
          <a:p>
            <a:pPr lvl="1"/>
            <a:r>
              <a:rPr lang="en-US" dirty="0" smtClean="0"/>
              <a:t>10.2: Multidimensional array</a:t>
            </a:r>
          </a:p>
          <a:p>
            <a:pPr lvl="1"/>
            <a:r>
              <a:rPr lang="en-US" dirty="0" smtClean="0"/>
              <a:t>10.3: Using </a:t>
            </a:r>
            <a:r>
              <a:rPr lang="en-US" dirty="0" err="1" smtClean="0"/>
              <a:t>varargs</a:t>
            </a:r>
            <a:endParaRPr lang="en-US" dirty="0" smtClean="0"/>
          </a:p>
          <a:p>
            <a:pPr lvl="1"/>
            <a:r>
              <a:rPr lang="en-US" dirty="0" smtClean="0"/>
              <a:t>10.4: Using Arrays class</a:t>
            </a:r>
          </a:p>
          <a:p>
            <a:pPr lvl="1"/>
            <a:r>
              <a:rPr lang="en-US" dirty="0" smtClean="0"/>
              <a:t>10.5: Best Practices</a:t>
            </a:r>
          </a:p>
          <a:p>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Arrays can be created for either primitive or reference type elements. Array in java is created as Object using new operator. Once array is created, individual elements can be accessed using index number enclosed in square brackets. </a:t>
            </a:r>
          </a:p>
          <a:p>
            <a:endParaRPr lang="en-US" dirty="0" smtClean="0"/>
          </a:p>
          <a:p>
            <a:r>
              <a:rPr lang="en-US" dirty="0" smtClean="0"/>
              <a:t>Arrays indexing is zero based, it means the first element of array start at index 0, second element is at 1, and so on. The last element of array is indexed as one minus size of an array. </a:t>
            </a:r>
          </a:p>
          <a:p>
            <a:endParaRPr lang="en-US" dirty="0" smtClean="0"/>
          </a:p>
          <a:p>
            <a:r>
              <a:rPr lang="en-US" dirty="0" smtClean="0"/>
              <a:t>Array size can be captured by using public final instance variable called length. This feature will avoid any runtime exceptions resulted due to out of bounds access. </a:t>
            </a:r>
          </a:p>
          <a:p>
            <a:endParaRPr lang="en-US" dirty="0" smtClean="0"/>
          </a:p>
          <a:p>
            <a:endParaRPr lang="en-US" dirty="0" smtClean="0"/>
          </a:p>
          <a:p>
            <a:r>
              <a:rPr lang="en-US" dirty="0" smtClean="0"/>
              <a:t>   </a:t>
            </a:r>
            <a:endParaRPr lang="en-US" dirty="0"/>
          </a:p>
        </p:txBody>
      </p:sp>
      <p:sp>
        <p:nvSpPr>
          <p:cNvPr id="6" name="Slide Image Placeholder 5"/>
          <p:cNvSpPr>
            <a:spLocks noGrp="1" noRot="1" noChangeAspect="1"/>
          </p:cNvSpPr>
          <p:nvPr>
            <p:ph type="sldImg"/>
          </p:nvPr>
        </p:nvSpPr>
        <p:spPr>
          <a:xfrm>
            <a:off x="1914525"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3" name="Rectangle 5"/>
          <p:cNvSpPr>
            <a:spLocks noGrp="1" noChangeArrowheads="1"/>
          </p:cNvSpPr>
          <p:nvPr>
            <p:ph type="body" idx="1"/>
          </p:nvPr>
        </p:nvSpPr>
        <p:spPr/>
        <p:txBody>
          <a:bodyPr/>
          <a:lstStyle/>
          <a:p>
            <a:r>
              <a:rPr lang="en-US" dirty="0" smtClean="0"/>
              <a:t>Syntax wherein the array is declared and initialized in the same statement:</a:t>
            </a:r>
          </a:p>
          <a:p>
            <a:endParaRPr lang="en-US" dirty="0" smtClean="0"/>
          </a:p>
          <a:p>
            <a:pPr lvl="1"/>
            <a:endParaRPr lang="en-US" dirty="0" smtClean="0"/>
          </a:p>
          <a:p>
            <a:pPr lvl="1"/>
            <a:r>
              <a:rPr lang="en-US" dirty="0" err="1" smtClean="0"/>
              <a:t>strWords</a:t>
            </a:r>
            <a:r>
              <a:rPr lang="en-US" dirty="0" smtClean="0"/>
              <a:t> = { "quiet", "success", "joy", "sorrow", "java" };</a:t>
            </a:r>
            <a:endParaRPr lang="en-US" dirty="0"/>
          </a:p>
        </p:txBody>
      </p:sp>
      <p:sp>
        <p:nvSpPr>
          <p:cNvPr id="263174" name="AutoShape 6"/>
          <p:cNvSpPr>
            <a:spLocks noChangeArrowheads="1"/>
          </p:cNvSpPr>
          <p:nvPr/>
        </p:nvSpPr>
        <p:spPr bwMode="auto">
          <a:xfrm>
            <a:off x="2102215" y="4815509"/>
            <a:ext cx="4064000" cy="480060"/>
          </a:xfrm>
          <a:prstGeom prst="roundRect">
            <a:avLst>
              <a:gd name="adj" fmla="val 16667"/>
            </a:avLst>
          </a:prstGeom>
          <a:noFill/>
          <a:ln w="9525">
            <a:solidFill>
              <a:schemeClr val="tx1"/>
            </a:solidFill>
            <a:round/>
            <a:headEnd/>
            <a:tailEnd/>
          </a:ln>
          <a:effectLst/>
        </p:spPr>
        <p:txBody>
          <a:bodyPr wrap="none" lIns="96652" tIns="48326" rIns="96652" bIns="48326" anchor="ctr"/>
          <a:lstStyle/>
          <a:p>
            <a:endParaRPr lang="en-IN" dirty="0">
              <a:latin typeface="Candara" pitchFamily="34" charset="0"/>
              <a:cs typeface="Arial" pitchFamily="34" charset="0"/>
            </a:endParaRP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5" name="Rectangle 9"/>
          <p:cNvSpPr>
            <a:spLocks noGrp="1" noChangeArrowheads="1"/>
          </p:cNvSpPr>
          <p:nvPr>
            <p:ph type="body" idx="1"/>
          </p:nvPr>
        </p:nvSpPr>
        <p:spPr/>
        <p:txBody>
          <a:bodyPr/>
          <a:lstStyle/>
          <a:p>
            <a:r>
              <a:rPr lang="en-US" dirty="0" smtClean="0"/>
              <a:t>Use new operator or directly initialize an array. When you create an array object using new, all its slots are initialized for you (0 for numeric arrays, false for </a:t>
            </a:r>
            <a:r>
              <a:rPr lang="en-US" dirty="0" err="1" smtClean="0"/>
              <a:t>boolean</a:t>
            </a:r>
            <a:r>
              <a:rPr lang="en-US" dirty="0" smtClean="0"/>
              <a:t>, '\0' for character arrays, and null for objects).</a:t>
            </a:r>
          </a:p>
          <a:p>
            <a:r>
              <a:rPr lang="en-US" dirty="0" smtClean="0"/>
              <a:t>Like single dimensional arrays, we can form multidimensional arrays as well. Multidimensional arrays are considered as array of arrays in java and hence can have asymmetrical arrays. See an example next.</a:t>
            </a:r>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3" name="Rectangle 3"/>
          <p:cNvSpPr>
            <a:spLocks noGrp="1" noChangeArrowheads="1"/>
          </p:cNvSpPr>
          <p:nvPr>
            <p:ph type="body" idx="1"/>
          </p:nvPr>
        </p:nvSpPr>
        <p:spPr/>
        <p:txBody>
          <a:bodyPr/>
          <a:lstStyle/>
          <a:p>
            <a:r>
              <a:rPr lang="en-US" dirty="0" smtClean="0"/>
              <a:t>We have seen how to pass parameters to program during compile time using parameter passing. One can pass parameters to a program at runtime too. The </a:t>
            </a:r>
            <a:r>
              <a:rPr lang="en-US" dirty="0" err="1" smtClean="0"/>
              <a:t>args</a:t>
            </a:r>
            <a:r>
              <a:rPr lang="en-US" dirty="0" smtClean="0"/>
              <a:t> parameter (a String array) in main() receives command line arguments.</a:t>
            </a:r>
            <a:endParaRPr lang="en-US" dirty="0"/>
          </a:p>
        </p:txBody>
      </p:sp>
      <p:sp>
        <p:nvSpPr>
          <p:cNvPr id="599044" name="AutoShape 4"/>
          <p:cNvSpPr>
            <a:spLocks noChangeArrowheads="1"/>
          </p:cNvSpPr>
          <p:nvPr/>
        </p:nvSpPr>
        <p:spPr bwMode="auto">
          <a:xfrm>
            <a:off x="1961389" y="5093345"/>
            <a:ext cx="4795520" cy="3520440"/>
          </a:xfrm>
          <a:prstGeom prst="roundRect">
            <a:avLst>
              <a:gd name="adj" fmla="val 6156"/>
            </a:avLst>
          </a:prstGeom>
          <a:noFill/>
          <a:ln w="9525">
            <a:solidFill>
              <a:schemeClr val="tx1"/>
            </a:solidFill>
            <a:round/>
            <a:headEnd/>
            <a:tailEnd/>
          </a:ln>
          <a:effectLst/>
        </p:spPr>
        <p:txBody>
          <a:bodyPr wrap="none" lIns="96652" tIns="48326" rIns="96652" bIns="48326" anchor="ctr"/>
          <a:lstStyle/>
          <a:p>
            <a:r>
              <a:rPr lang="en-US" sz="1000" dirty="0">
                <a:latin typeface="Arial" pitchFamily="34" charset="0"/>
                <a:cs typeface="Arial" pitchFamily="34" charset="0"/>
              </a:rPr>
              <a:t>class </a:t>
            </a:r>
            <a:r>
              <a:rPr lang="en-US" sz="1000" dirty="0" err="1">
                <a:latin typeface="Arial" pitchFamily="34" charset="0"/>
                <a:cs typeface="Arial" pitchFamily="34" charset="0"/>
              </a:rPr>
              <a:t>ArrayDemo</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ArrayDemo</a:t>
            </a:r>
            <a:r>
              <a:rPr lang="en-US" sz="1000" dirty="0">
                <a:latin typeface="Arial" pitchFamily="34" charset="0"/>
                <a:cs typeface="Arial" pitchFamily="34" charset="0"/>
              </a:rPr>
              <a:t>(</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 = new </a:t>
            </a:r>
            <a:r>
              <a:rPr lang="en-US" sz="1000" dirty="0" err="1">
                <a:latin typeface="Arial" pitchFamily="34" charset="0"/>
                <a:cs typeface="Arial" pitchFamily="34" charset="0"/>
              </a:rPr>
              <a:t>int</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void </a:t>
            </a:r>
            <a:r>
              <a:rPr lang="en-US" sz="1000" dirty="0" err="1">
                <a:latin typeface="Arial" pitchFamily="34" charset="0"/>
                <a:cs typeface="Arial" pitchFamily="34" charset="0"/>
              </a:rPr>
              <a:t>populateArray</a:t>
            </a:r>
            <a:r>
              <a:rPr lang="en-US" sz="1000" dirty="0">
                <a:latin typeface="Arial" pitchFamily="34" charset="0"/>
                <a:cs typeface="Arial" pitchFamily="34" charset="0"/>
              </a:rPr>
              <a:t>() {	</a:t>
            </a:r>
          </a:p>
          <a:p>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0; </a:t>
            </a:r>
            <a:r>
              <a:rPr lang="en-US" sz="1000" dirty="0" err="1">
                <a:latin typeface="Arial" pitchFamily="34" charset="0"/>
                <a:cs typeface="Arial" pitchFamily="34" charset="0"/>
              </a:rPr>
              <a:t>i</a:t>
            </a:r>
            <a:r>
              <a:rPr lang="en-US" sz="1000" dirty="0">
                <a:latin typeface="Arial" pitchFamily="34" charset="0"/>
                <a:cs typeface="Arial" pitchFamily="34" charset="0"/>
              </a:rPr>
              <a:t> &lt; </a:t>
            </a:r>
            <a:r>
              <a:rPr lang="en-US" sz="1000" dirty="0" err="1">
                <a:latin typeface="Arial" pitchFamily="34" charset="0"/>
                <a:cs typeface="Arial" pitchFamily="34" charset="0"/>
              </a:rPr>
              <a:t>intNumbers.length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 = </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void </a:t>
            </a:r>
            <a:r>
              <a:rPr lang="en-US" sz="1000" dirty="0" err="1">
                <a:latin typeface="Arial" pitchFamily="34" charset="0"/>
                <a:cs typeface="Arial" pitchFamily="34" charset="0"/>
              </a:rPr>
              <a:t>displayContents</a:t>
            </a:r>
            <a:r>
              <a:rPr lang="en-US" sz="1000" dirty="0">
                <a:latin typeface="Arial" pitchFamily="34" charset="0"/>
                <a:cs typeface="Arial" pitchFamily="34" charset="0"/>
              </a:rPr>
              <a:t>() {</a:t>
            </a:r>
          </a:p>
          <a:p>
            <a:r>
              <a:rPr lang="en-US" sz="1000" dirty="0">
                <a:latin typeface="Arial" pitchFamily="34" charset="0"/>
                <a:cs typeface="Arial" pitchFamily="34" charset="0"/>
              </a:rPr>
              <a:t>            for(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0; </a:t>
            </a:r>
            <a:r>
              <a:rPr lang="en-US" sz="1000" dirty="0" err="1">
                <a:latin typeface="Arial" pitchFamily="34" charset="0"/>
                <a:cs typeface="Arial" pitchFamily="34" charset="0"/>
              </a:rPr>
              <a:t>i</a:t>
            </a:r>
            <a:r>
              <a:rPr lang="en-US" sz="1000" dirty="0">
                <a:latin typeface="Arial" pitchFamily="34" charset="0"/>
                <a:cs typeface="Arial" pitchFamily="34" charset="0"/>
              </a:rPr>
              <a:t> &lt;</a:t>
            </a:r>
            <a:r>
              <a:rPr lang="en-US" sz="1000" dirty="0" err="1">
                <a:latin typeface="Arial" pitchFamily="34" charset="0"/>
                <a:cs typeface="Arial" pitchFamily="34" charset="0"/>
              </a:rPr>
              <a:t>intNumbers.length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("Number " + </a:t>
            </a:r>
            <a:r>
              <a:rPr lang="en-US" sz="1000" dirty="0" err="1">
                <a:latin typeface="Arial" pitchFamily="34" charset="0"/>
                <a:cs typeface="Arial" pitchFamily="34" charset="0"/>
              </a:rPr>
              <a:t>i</a:t>
            </a:r>
            <a:r>
              <a:rPr lang="en-US" sz="1000" dirty="0">
                <a:latin typeface="Arial" pitchFamily="34" charset="0"/>
                <a:cs typeface="Arial" pitchFamily="34" charset="0"/>
              </a:rPr>
              <a:t> + ": " + </a:t>
            </a:r>
            <a:r>
              <a:rPr lang="en-US" sz="1000" dirty="0" err="1">
                <a:latin typeface="Arial" pitchFamily="34" charset="0"/>
                <a:cs typeface="Arial" pitchFamily="34" charset="0"/>
              </a:rPr>
              <a:t>intNumbers</a:t>
            </a:r>
            <a:r>
              <a:rPr lang="en-US" sz="1000" dirty="0">
                <a:latin typeface="Arial" pitchFamily="34" charset="0"/>
                <a:cs typeface="Arial" pitchFamily="34" charset="0"/>
              </a:rPr>
              <a:t>[</a:t>
            </a:r>
            <a:r>
              <a:rPr lang="en-US" sz="1000" dirty="0" err="1">
                <a:latin typeface="Arial" pitchFamily="34" charset="0"/>
                <a:cs typeface="Arial" pitchFamily="34" charset="0"/>
              </a:rPr>
              <a:t>i</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r>
              <a:rPr lang="en-US" sz="1000" dirty="0">
                <a:latin typeface="Arial" pitchFamily="34" charset="0"/>
                <a:cs typeface="Arial" pitchFamily="34" charset="0"/>
              </a:rPr>
              <a:t>          //Accepting array length as command line argument.</a:t>
            </a:r>
          </a:p>
          <a:p>
            <a:r>
              <a:rPr lang="en-US" sz="1000" dirty="0">
                <a:latin typeface="Arial" pitchFamily="34" charset="0"/>
                <a:cs typeface="Arial" pitchFamily="34" charset="0"/>
              </a:rPr>
              <a:t>        </a:t>
            </a:r>
            <a:r>
              <a:rPr lang="sv-SE" sz="1000" dirty="0">
                <a:latin typeface="Arial" pitchFamily="34" charset="0"/>
                <a:cs typeface="Arial" pitchFamily="34" charset="0"/>
              </a:rPr>
              <a:t>   int intArg = Integer.parseInt(args[0]);</a:t>
            </a:r>
          </a:p>
          <a:p>
            <a:r>
              <a:rPr lang="en-US" sz="1000" dirty="0">
                <a:latin typeface="Arial" pitchFamily="34" charset="0"/>
                <a:cs typeface="Arial" pitchFamily="34" charset="0"/>
              </a:rPr>
              <a:t>           </a:t>
            </a:r>
            <a:r>
              <a:rPr lang="en-US" sz="1000" dirty="0" err="1">
                <a:latin typeface="Arial" pitchFamily="34" charset="0"/>
                <a:cs typeface="Arial" pitchFamily="34" charset="0"/>
              </a:rPr>
              <a:t>ArrayDemo</a:t>
            </a:r>
            <a:r>
              <a:rPr lang="en-US" sz="1000" dirty="0">
                <a:latin typeface="Arial" pitchFamily="34" charset="0"/>
                <a:cs typeface="Arial" pitchFamily="34" charset="0"/>
              </a:rPr>
              <a:t> ad = new </a:t>
            </a:r>
            <a:r>
              <a:rPr lang="en-US" sz="1000" dirty="0" err="1">
                <a:latin typeface="Arial" pitchFamily="34" charset="0"/>
                <a:cs typeface="Arial" pitchFamily="34" charset="0"/>
              </a:rPr>
              <a:t>ArrayDemo</a:t>
            </a:r>
            <a:r>
              <a:rPr lang="en-US" sz="1000" dirty="0">
                <a:latin typeface="Arial" pitchFamily="34" charset="0"/>
                <a:cs typeface="Arial" pitchFamily="34" charset="0"/>
              </a:rPr>
              <a:t>(</a:t>
            </a:r>
            <a:r>
              <a:rPr lang="en-US" sz="1000" dirty="0" err="1">
                <a:latin typeface="Arial" pitchFamily="34" charset="0"/>
                <a:cs typeface="Arial" pitchFamily="34" charset="0"/>
              </a:rPr>
              <a:t>intArg</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ad.displayContents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ad.populateArray</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ad.displayContents</a:t>
            </a:r>
            <a:r>
              <a:rPr lang="en-US" sz="1000" dirty="0">
                <a:latin typeface="Arial" pitchFamily="34" charset="0"/>
                <a:cs typeface="Arial" pitchFamily="34" charset="0"/>
              </a:rPr>
              <a:t>();</a:t>
            </a:r>
          </a:p>
          <a:p>
            <a:r>
              <a:rPr lang="en-US" sz="1000" dirty="0">
                <a:latin typeface="Arial" pitchFamily="34" charset="0"/>
                <a:cs typeface="Arial" pitchFamily="34" charset="0"/>
              </a:rPr>
              <a:t>     } } </a:t>
            </a: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3" name="Rectangle 5"/>
          <p:cNvSpPr>
            <a:spLocks noGrp="1" noChangeArrowheads="1"/>
          </p:cNvSpPr>
          <p:nvPr>
            <p:ph type="body" idx="1"/>
          </p:nvPr>
        </p:nvSpPr>
        <p:spPr/>
        <p:txBody>
          <a:bodyPr/>
          <a:lstStyle/>
          <a:p>
            <a:r>
              <a:rPr lang="en-US" dirty="0" smtClean="0"/>
              <a:t>Enhanced for loop works with collections and arrays. Notice the difference between the old code where the three standard steps of initialization, conditional check and re-initialization are explicitly required to be mentioned.</a:t>
            </a:r>
          </a:p>
          <a:p>
            <a:r>
              <a:rPr lang="en-US" dirty="0" smtClean="0"/>
              <a:t>Old code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New Code</a:t>
            </a:r>
          </a:p>
          <a:p>
            <a:endParaRPr lang="en-US" dirty="0"/>
          </a:p>
        </p:txBody>
      </p:sp>
      <p:sp>
        <p:nvSpPr>
          <p:cNvPr id="345095" name="AutoShape 7"/>
          <p:cNvSpPr>
            <a:spLocks noChangeArrowheads="1"/>
          </p:cNvSpPr>
          <p:nvPr/>
        </p:nvSpPr>
        <p:spPr bwMode="auto">
          <a:xfrm>
            <a:off x="2089385" y="5195555"/>
            <a:ext cx="4731141" cy="1360170"/>
          </a:xfrm>
          <a:prstGeom prst="roundRect">
            <a:avLst>
              <a:gd name="adj" fmla="val 16667"/>
            </a:avLst>
          </a:prstGeom>
          <a:noFill/>
          <a:ln w="9525">
            <a:solidFill>
              <a:schemeClr val="tx1"/>
            </a:solidFill>
            <a:round/>
            <a:headEnd/>
            <a:tailEnd/>
          </a:ln>
          <a:effectLst/>
        </p:spPr>
        <p:txBody>
          <a:bodyPr wrap="none" lIns="96652" tIns="48326" rIns="96652" bIns="48326" anchor="ctr"/>
          <a:lstStyle/>
          <a:p>
            <a:pPr lvl="1"/>
            <a:r>
              <a:rPr lang="en-US" sz="1000" dirty="0">
                <a:latin typeface="Arial" pitchFamily="34" charset="0"/>
                <a:cs typeface="Arial" pitchFamily="34" charset="0"/>
              </a:rPr>
              <a:t>public class</a:t>
            </a:r>
            <a:r>
              <a:rPr lang="en-US" sz="1000" b="1" dirty="0">
                <a:latin typeface="Arial" pitchFamily="34" charset="0"/>
                <a:cs typeface="Arial" pitchFamily="34" charset="0"/>
              </a:rPr>
              <a:t> </a:t>
            </a:r>
            <a:r>
              <a:rPr lang="en-US" sz="1000" dirty="0" err="1">
                <a:latin typeface="Arial" pitchFamily="34" charset="0"/>
                <a:cs typeface="Arial" pitchFamily="34" charset="0"/>
              </a:rPr>
              <a:t>OldForArray</a:t>
            </a:r>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squares = {0,1,4,9,16,25};</a:t>
            </a:r>
          </a:p>
          <a:p>
            <a:pPr lvl="1"/>
            <a:r>
              <a:rPr lang="en-US" sz="1000" dirty="0">
                <a:latin typeface="Arial" pitchFamily="34" charset="0"/>
                <a:cs typeface="Arial" pitchFamily="34" charset="0"/>
              </a:rPr>
              <a:t>        for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=0; </a:t>
            </a:r>
            <a:r>
              <a:rPr lang="en-US" sz="1000" dirty="0" err="1">
                <a:latin typeface="Arial" pitchFamily="34" charset="0"/>
                <a:cs typeface="Arial" pitchFamily="34" charset="0"/>
              </a:rPr>
              <a:t>i</a:t>
            </a:r>
            <a:r>
              <a:rPr lang="en-US" sz="1000" dirty="0">
                <a:latin typeface="Arial" pitchFamily="34" charset="0"/>
                <a:cs typeface="Arial" pitchFamily="34" charset="0"/>
              </a:rPr>
              <a:t>&lt; </a:t>
            </a:r>
            <a:r>
              <a:rPr lang="en-US" sz="1000" dirty="0" err="1">
                <a:latin typeface="Arial" pitchFamily="34" charset="0"/>
                <a:cs typeface="Arial" pitchFamily="34" charset="0"/>
              </a:rPr>
              <a:t>squares.length</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System.out.printf</a:t>
            </a:r>
            <a:r>
              <a:rPr lang="en-US" sz="1000" dirty="0">
                <a:latin typeface="Arial" pitchFamily="34" charset="0"/>
                <a:cs typeface="Arial" pitchFamily="34" charset="0"/>
              </a:rPr>
              <a:t>("%d squared is %d.\</a:t>
            </a:r>
            <a:r>
              <a:rPr lang="en-US" sz="1000" dirty="0" err="1">
                <a:latin typeface="Arial" pitchFamily="34" charset="0"/>
                <a:cs typeface="Arial" pitchFamily="34" charset="0"/>
              </a:rPr>
              <a:t>n",i</a:t>
            </a:r>
            <a:r>
              <a:rPr lang="en-US" sz="1000" dirty="0">
                <a:latin typeface="Arial" pitchFamily="34" charset="0"/>
                <a:cs typeface="Arial" pitchFamily="34" charset="0"/>
              </a:rPr>
              <a:t>, squares[</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br>
              <a:rPr lang="en-US" sz="1000" dirty="0">
                <a:latin typeface="Arial" pitchFamily="34" charset="0"/>
                <a:cs typeface="Arial" pitchFamily="34" charset="0"/>
              </a:rPr>
            </a:br>
            <a:r>
              <a:rPr lang="en-US" sz="1000" dirty="0">
                <a:latin typeface="Arial" pitchFamily="34" charset="0"/>
                <a:cs typeface="Arial" pitchFamily="34" charset="0"/>
              </a:rPr>
              <a:t>    }} </a:t>
            </a:r>
          </a:p>
        </p:txBody>
      </p:sp>
      <p:sp>
        <p:nvSpPr>
          <p:cNvPr id="345096" name="AutoShape 8"/>
          <p:cNvSpPr>
            <a:spLocks noChangeArrowheads="1"/>
          </p:cNvSpPr>
          <p:nvPr/>
        </p:nvSpPr>
        <p:spPr bwMode="auto">
          <a:xfrm>
            <a:off x="2150345" y="6975235"/>
            <a:ext cx="4731141" cy="1760220"/>
          </a:xfrm>
          <a:prstGeom prst="roundRect">
            <a:avLst>
              <a:gd name="adj" fmla="val 16667"/>
            </a:avLst>
          </a:prstGeom>
          <a:noFill/>
          <a:ln w="9525">
            <a:solidFill>
              <a:schemeClr val="tx1"/>
            </a:solidFill>
            <a:round/>
            <a:headEnd/>
            <a:tailEnd/>
          </a:ln>
          <a:effectLst/>
        </p:spPr>
        <p:txBody>
          <a:bodyPr wrap="none" lIns="96652" tIns="48326" rIns="96652" bIns="48326" anchor="ctr"/>
          <a:lstStyle/>
          <a:p>
            <a:pPr lvl="1"/>
            <a:r>
              <a:rPr lang="en-US" sz="1000" dirty="0">
                <a:latin typeface="Arial" pitchFamily="34" charset="0"/>
                <a:cs typeface="Arial" pitchFamily="34" charset="0"/>
              </a:rPr>
              <a:t>public class </a:t>
            </a:r>
            <a:r>
              <a:rPr lang="en-US" sz="1000" dirty="0" err="1">
                <a:latin typeface="Arial" pitchFamily="34" charset="0"/>
                <a:cs typeface="Arial" pitchFamily="34" charset="0"/>
              </a:rPr>
              <a:t>NewForArray</a:t>
            </a:r>
            <a:r>
              <a:rPr lang="en-US" sz="1000" dirty="0">
                <a:latin typeface="Arial" pitchFamily="34" charset="0"/>
                <a:cs typeface="Arial" pitchFamily="34" charset="0"/>
              </a:rPr>
              <a:t> {</a:t>
            </a:r>
          </a:p>
          <a:p>
            <a:pPr lvl="1"/>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j = 0;</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squares = {0, 1, 4, 9, 16, 25};</a:t>
            </a:r>
          </a:p>
          <a:p>
            <a:pPr lvl="1"/>
            <a:r>
              <a:rPr lang="en-US" sz="1000" dirty="0">
                <a:latin typeface="Arial" pitchFamily="34" charset="0"/>
                <a:cs typeface="Arial" pitchFamily="34" charset="0"/>
              </a:rPr>
              <a:t>         for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squares) {</a:t>
            </a:r>
          </a:p>
          <a:p>
            <a:pPr lvl="1"/>
            <a:r>
              <a:rPr lang="en-US" sz="1000" dirty="0">
                <a:latin typeface="Arial" pitchFamily="34" charset="0"/>
                <a:cs typeface="Arial" pitchFamily="34" charset="0"/>
              </a:rPr>
              <a:t>              </a:t>
            </a:r>
            <a:r>
              <a:rPr lang="en-US" sz="1000" dirty="0" err="1">
                <a:latin typeface="Arial" pitchFamily="34" charset="0"/>
                <a:cs typeface="Arial" pitchFamily="34" charset="0"/>
              </a:rPr>
              <a:t>System.out.printf</a:t>
            </a:r>
            <a:r>
              <a:rPr lang="en-US" sz="1000" dirty="0">
                <a:latin typeface="Arial" pitchFamily="34" charset="0"/>
                <a:cs typeface="Arial" pitchFamily="34" charset="0"/>
              </a:rPr>
              <a:t>("%d squared is %d.\n", j++, </a:t>
            </a:r>
            <a:r>
              <a:rPr lang="en-US" sz="1000" dirty="0" err="1">
                <a:latin typeface="Arial" pitchFamily="34" charset="0"/>
                <a:cs typeface="Arial" pitchFamily="34" charset="0"/>
              </a:rPr>
              <a:t>i</a:t>
            </a:r>
            <a:r>
              <a:rPr lang="en-US" sz="1000" dirty="0">
                <a:latin typeface="Arial" pitchFamily="34" charset="0"/>
                <a:cs typeface="Arial" pitchFamily="34" charset="0"/>
              </a:rPr>
              <a:t>);</a:t>
            </a:r>
          </a:p>
          <a:p>
            <a:pPr lvl="1"/>
            <a:r>
              <a:rPr lang="en-US" sz="1000" dirty="0">
                <a:latin typeface="Arial" pitchFamily="34" charset="0"/>
                <a:cs typeface="Arial" pitchFamily="34" charset="0"/>
              </a:rPr>
              <a:t>         }</a:t>
            </a:r>
          </a:p>
          <a:p>
            <a:pPr lvl="1"/>
            <a:r>
              <a:rPr lang="en-US" sz="1000" dirty="0">
                <a:latin typeface="Arial" pitchFamily="34" charset="0"/>
                <a:cs typeface="Arial" pitchFamily="34" charset="0"/>
              </a:rPr>
              <a:t>     }</a:t>
            </a:r>
            <a:br>
              <a:rPr lang="en-US" sz="1000" dirty="0">
                <a:latin typeface="Arial" pitchFamily="34" charset="0"/>
                <a:cs typeface="Arial" pitchFamily="34" charset="0"/>
              </a:rPr>
            </a:br>
            <a:r>
              <a:rPr lang="en-US" sz="1000" dirty="0">
                <a:latin typeface="Arial" pitchFamily="34" charset="0"/>
                <a:cs typeface="Arial" pitchFamily="34" charset="0"/>
              </a:rPr>
              <a:t> }</a:t>
            </a:r>
            <a:r>
              <a:rPr lang="en-US" sz="1000" dirty="0">
                <a:solidFill>
                  <a:srgbClr val="993300"/>
                </a:solidFill>
                <a:latin typeface="Arial" pitchFamily="34" charset="0"/>
                <a:cs typeface="Arial" pitchFamily="34" charset="0"/>
              </a:rPr>
              <a:t> </a:t>
            </a:r>
            <a:endParaRPr lang="en-US" sz="1000" dirty="0">
              <a:latin typeface="Arial" pitchFamily="34" charset="0"/>
              <a:cs typeface="Arial" pitchFamily="34" charset="0"/>
            </a:endParaRPr>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5" name="Rectangle 3"/>
          <p:cNvSpPr>
            <a:spLocks noGrp="1" noChangeArrowheads="1"/>
          </p:cNvSpPr>
          <p:nvPr>
            <p:ph type="body" idx="1"/>
          </p:nvPr>
        </p:nvSpPr>
        <p:spPr/>
        <p:txBody>
          <a:bodyPr/>
          <a:lstStyle/>
          <a:p>
            <a:r>
              <a:rPr lang="en-US" dirty="0" smtClean="0"/>
              <a:t>J2SE5 has added a new feature that simplifies the creation of methods that need to take a variable number of  arguments. This feature is called </a:t>
            </a:r>
            <a:r>
              <a:rPr lang="en-US" dirty="0" err="1" smtClean="0"/>
              <a:t>varargs</a:t>
            </a:r>
            <a:r>
              <a:rPr lang="en-US" dirty="0" smtClean="0"/>
              <a:t> and it is short for variable-length arguments.</a:t>
            </a:r>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3" name="Rectangle 3"/>
          <p:cNvSpPr>
            <a:spLocks noGrp="1" noChangeArrowheads="1"/>
          </p:cNvSpPr>
          <p:nvPr>
            <p:ph type="body" idx="1"/>
          </p:nvPr>
        </p:nvSpPr>
        <p:spPr/>
        <p:txBody>
          <a:bodyPr/>
          <a:lstStyle/>
          <a:p>
            <a:r>
              <a:rPr lang="en-US" dirty="0" smtClean="0"/>
              <a:t>Note that the ellipses (…) must come only after the last parameter. Putting it anywhere else is invalid. </a:t>
            </a:r>
          </a:p>
          <a:p>
            <a:r>
              <a:rPr lang="en-US" dirty="0" smtClean="0"/>
              <a:t>The three periods indicate that the final argument may be passed as an array or as a sequence of arguments.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3" name="Slide Image Placeholder 2"/>
          <p:cNvSpPr>
            <a:spLocks noGrp="1" noRot="1" noChangeAspect="1"/>
          </p:cNvSpPr>
          <p:nvPr>
            <p:ph type="sldImg"/>
          </p:nvPr>
        </p:nvSpPr>
        <p:spPr>
          <a:xfrm>
            <a:off x="1914525"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4542203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190637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638874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84395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933159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9433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2798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0285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461227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149205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4542203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4794741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1492054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2873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85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8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4794741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28738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6264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885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1860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9233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3480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183872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10 : Arrays</a:t>
            </a:r>
            <a:endParaRPr lang="en-US" sz="2000" dirty="0">
              <a:solidFill>
                <a:schemeClr val="tx1"/>
              </a:solidFill>
              <a:latin typeface="Candar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10.2 : Method with Variable Argument Lists</a:t>
            </a:r>
            <a:br>
              <a:rPr lang="en-US" sz="2000" dirty="0"/>
            </a:br>
            <a:r>
              <a:rPr lang="en-US" sz="2000" dirty="0" smtClean="0"/>
              <a:t>Demo </a:t>
            </a:r>
            <a:endParaRPr lang="en-US" sz="2000" dirty="0"/>
          </a:p>
        </p:txBody>
      </p:sp>
      <p:sp>
        <p:nvSpPr>
          <p:cNvPr id="641026" name="Rectangle 2"/>
          <p:cNvSpPr>
            <a:spLocks noGrp="1"/>
          </p:cNvSpPr>
          <p:nvPr>
            <p:ph idx="4294967295"/>
          </p:nvPr>
        </p:nvSpPr>
        <p:spPr>
          <a:xfrm>
            <a:off x="641268" y="1495425"/>
            <a:ext cx="6008770" cy="4643438"/>
          </a:xfrm>
        </p:spPr>
        <p:txBody>
          <a:bodyPr/>
          <a:lstStyle/>
          <a:p>
            <a:r>
              <a:rPr lang="en-US" dirty="0">
                <a:solidFill>
                  <a:schemeClr val="tx1"/>
                </a:solidFill>
              </a:rPr>
              <a:t>Execute the varargs.java program</a:t>
            </a:r>
          </a:p>
          <a:p>
            <a:pPr>
              <a:buFont typeface="Arial" pitchFamily="34" charset="0"/>
              <a:buNone/>
            </a:pPr>
            <a:endParaRPr lang="en-US" dirty="0">
              <a:solidFill>
                <a:schemeClr val="tx1"/>
              </a:solidFill>
            </a:endParaRPr>
          </a:p>
          <a:p>
            <a:pPr>
              <a:buFont typeface="Arial" pitchFamily="34" charset="0"/>
              <a:buNone/>
            </a:pPr>
            <a:endParaRPr lang="en-US" sz="1600" dirty="0">
              <a:solidFill>
                <a:schemeClr val="tx1"/>
              </a:solidFill>
            </a:endParaRPr>
          </a:p>
        </p:txBody>
      </p:sp>
    </p:spTree>
    <p:extLst>
      <p:ext uri="{BB962C8B-B14F-4D97-AF65-F5344CB8AC3E}">
        <p14:creationId xmlns:p14="http://schemas.microsoft.com/office/powerpoint/2010/main" val="66333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10.3: Arrays Class</a:t>
            </a:r>
            <a:br>
              <a:rPr lang="en-US" sz="2000" dirty="0" smtClean="0"/>
            </a:br>
            <a:r>
              <a:rPr lang="en-US" sz="2000" dirty="0" smtClean="0"/>
              <a:t>Using </a:t>
            </a:r>
            <a:r>
              <a:rPr lang="en-US" sz="2000" dirty="0" err="1" smtClean="0"/>
              <a:t>java.util.Arrays</a:t>
            </a:r>
            <a:r>
              <a:rPr lang="en-US" sz="2000" dirty="0" smtClean="0"/>
              <a:t> Class</a:t>
            </a:r>
            <a:endParaRPr lang="en-US" sz="2000" dirty="0"/>
          </a:p>
        </p:txBody>
      </p:sp>
      <p:sp>
        <p:nvSpPr>
          <p:cNvPr id="3" name="Content Placeholder 2"/>
          <p:cNvSpPr>
            <a:spLocks noGrp="1"/>
          </p:cNvSpPr>
          <p:nvPr>
            <p:ph idx="4294967295"/>
          </p:nvPr>
        </p:nvSpPr>
        <p:spPr>
          <a:xfrm>
            <a:off x="298450" y="1495425"/>
            <a:ext cx="8845550" cy="4643438"/>
          </a:xfrm>
        </p:spPr>
        <p:txBody>
          <a:bodyPr/>
          <a:lstStyle/>
          <a:p>
            <a:r>
              <a:rPr lang="en-US" dirty="0"/>
              <a:t>This class contains lots of useful methods to manipulate contents of array</a:t>
            </a:r>
          </a:p>
          <a:p>
            <a:endParaRPr lang="en-US" dirty="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73683459"/>
              </p:ext>
            </p:extLst>
          </p:nvPr>
        </p:nvGraphicFramePr>
        <p:xfrm>
          <a:off x="885371" y="2376035"/>
          <a:ext cx="7474858" cy="3992880"/>
        </p:xfrm>
        <a:graphic>
          <a:graphicData uri="http://schemas.openxmlformats.org/drawingml/2006/table">
            <a:tbl>
              <a:tblPr firstRow="1" bandRow="1">
                <a:tableStyleId>{5C22544A-7EE6-4342-B048-85BDC9FD1C3A}</a:tableStyleId>
              </a:tblPr>
              <a:tblGrid>
                <a:gridCol w="3004458"/>
                <a:gridCol w="4470400"/>
              </a:tblGrid>
              <a:tr h="370840">
                <a:tc>
                  <a:txBody>
                    <a:bodyPr/>
                    <a:lstStyle/>
                    <a:p>
                      <a:r>
                        <a:rPr lang="en-US" sz="1400" dirty="0" smtClean="0">
                          <a:latin typeface="+mj-lt"/>
                        </a:rPr>
                        <a:t>Method Name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Use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asList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 a</a:t>
                      </a:r>
                      <a:r>
                        <a:rPr lang="en-US" sz="1400" baseline="0" dirty="0" smtClean="0">
                          <a:latin typeface="+mj-lt"/>
                        </a:rPr>
                        <a:t> new List from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binarySearch</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Use</a:t>
                      </a:r>
                      <a:r>
                        <a:rPr lang="en-US" sz="1400" baseline="0" dirty="0" smtClean="0">
                          <a:latin typeface="+mj-lt"/>
                        </a:rPr>
                        <a:t> to search an element in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copyOf</a:t>
                      </a:r>
                      <a:r>
                        <a:rPr lang="en-US" sz="1400" dirty="0" smtClean="0">
                          <a:latin typeface="+mj-lt"/>
                        </a:rPr>
                        <a:t>(</a:t>
                      </a:r>
                      <a:r>
                        <a:rPr lang="en-US" sz="1400" dirty="0" err="1" smtClean="0">
                          <a:latin typeface="+mj-lt"/>
                        </a:rPr>
                        <a:t>array,n</a:t>
                      </a:r>
                      <a:r>
                        <a:rPr lang="en-US" sz="1400" dirty="0" smtClean="0">
                          <a:latin typeface="+mj-lt"/>
                        </a:rPr>
                        <a: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a:t>
                      </a:r>
                      <a:r>
                        <a:rPr lang="en-US" sz="1400" baseline="0" dirty="0" smtClean="0">
                          <a:latin typeface="+mj-lt"/>
                        </a:rPr>
                        <a:t> new array of n size and copy all elements from array to new one</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err="1" smtClean="0">
                          <a:latin typeface="+mj-lt"/>
                        </a:rPr>
                        <a:t>copyOfRange</a:t>
                      </a:r>
                      <a:r>
                        <a:rPr lang="en-US" sz="1400" dirty="0" smtClean="0">
                          <a:latin typeface="+mj-lt"/>
                        </a:rPr>
                        <a:t>(</a:t>
                      </a:r>
                      <a:r>
                        <a:rPr lang="en-US" sz="1400" dirty="0" err="1" smtClean="0">
                          <a:latin typeface="+mj-lt"/>
                        </a:rPr>
                        <a:t>array,n,from</a:t>
                      </a:r>
                      <a:r>
                        <a:rPr lang="en-US" sz="1400" baseline="0" dirty="0" err="1" smtClean="0">
                          <a:latin typeface="+mj-lt"/>
                        </a:rPr>
                        <a:t>,to</a:t>
                      </a:r>
                      <a:r>
                        <a:rPr lang="en-US" sz="1400" baseline="0" dirty="0" smtClean="0">
                          <a:latin typeface="+mj-lt"/>
                        </a:rPr>
                        <a: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mj-lt"/>
                        </a:rPr>
                        <a:t>Creates</a:t>
                      </a:r>
                      <a:r>
                        <a:rPr lang="en-US" sz="1400" baseline="0" dirty="0" smtClean="0">
                          <a:latin typeface="+mj-lt"/>
                        </a:rPr>
                        <a:t> new array of n size and copy specified elements from array to new one</a:t>
                      </a:r>
                      <a:endParaRPr lang="en-US" sz="1400" dirty="0" smtClean="0">
                        <a:latin typeface="+mj-lt"/>
                      </a:endParaRPr>
                    </a:p>
                    <a:p>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sort</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Sort elements of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equals</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Compare two array elements</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fill</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Inserts</a:t>
                      </a:r>
                      <a:r>
                        <a:rPr lang="en-US" sz="1400" baseline="0" dirty="0" smtClean="0">
                          <a:latin typeface="+mj-lt"/>
                        </a:rPr>
                        <a:t> specified value to each element of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1400" dirty="0" smtClean="0">
                          <a:latin typeface="+mj-lt"/>
                        </a:rPr>
                        <a:t>stream(array)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latin typeface="+mj-lt"/>
                        </a:rPr>
                        <a:t>Creates stream from an array</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10.3 : Arrays Class</a:t>
            </a:r>
            <a:br>
              <a:rPr lang="en-US" sz="2000" dirty="0"/>
            </a:br>
            <a:r>
              <a:rPr lang="en-US" sz="2000" dirty="0" smtClean="0"/>
              <a:t>Demo </a:t>
            </a:r>
            <a:endParaRPr lang="en-US" sz="2000" dirty="0"/>
          </a:p>
        </p:txBody>
      </p:sp>
      <p:sp>
        <p:nvSpPr>
          <p:cNvPr id="641026" name="Rectangle 2"/>
          <p:cNvSpPr>
            <a:spLocks noGrp="1"/>
          </p:cNvSpPr>
          <p:nvPr>
            <p:ph idx="4294967295"/>
          </p:nvPr>
        </p:nvSpPr>
        <p:spPr>
          <a:xfrm>
            <a:off x="332508" y="1495425"/>
            <a:ext cx="6317529" cy="4643438"/>
          </a:xfrm>
        </p:spPr>
        <p:txBody>
          <a:bodyPr/>
          <a:lstStyle/>
          <a:p>
            <a:r>
              <a:rPr lang="en-US" dirty="0">
                <a:solidFill>
                  <a:schemeClr val="tx1"/>
                </a:solidFill>
              </a:rPr>
              <a:t>Execute the </a:t>
            </a:r>
            <a:r>
              <a:rPr lang="en-US" dirty="0" smtClean="0">
                <a:solidFill>
                  <a:schemeClr val="tx1"/>
                </a:solidFill>
              </a:rPr>
              <a:t>UsingArrays.java </a:t>
            </a:r>
            <a:r>
              <a:rPr lang="en-US" dirty="0">
                <a:solidFill>
                  <a:schemeClr val="tx1"/>
                </a:solidFill>
              </a:rPr>
              <a:t>program</a:t>
            </a:r>
          </a:p>
          <a:p>
            <a:pPr>
              <a:buFont typeface="Arial" pitchFamily="34" charset="0"/>
              <a:buNone/>
            </a:pPr>
            <a:endParaRPr lang="en-US" dirty="0">
              <a:solidFill>
                <a:schemeClr val="tx1"/>
              </a:solidFill>
            </a:endParaRPr>
          </a:p>
          <a:p>
            <a:pPr>
              <a:buFont typeface="Arial" pitchFamily="34" charset="0"/>
              <a:buNone/>
            </a:pPr>
            <a:endParaRPr lang="en-US" sz="1600" dirty="0">
              <a:solidFill>
                <a:schemeClr val="tx1"/>
              </a:solidFill>
            </a:endParaRPr>
          </a:p>
        </p:txBody>
      </p:sp>
    </p:spTree>
    <p:extLst>
      <p:ext uri="{BB962C8B-B14F-4D97-AF65-F5344CB8AC3E}">
        <p14:creationId xmlns:p14="http://schemas.microsoft.com/office/powerpoint/2010/main" val="2493497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1068778" y="1495425"/>
            <a:ext cx="6662057" cy="4643438"/>
          </a:xfrm>
        </p:spPr>
        <p:txBody>
          <a:bodyPr/>
          <a:lstStyle/>
          <a:p>
            <a:r>
              <a:rPr lang="en-US" dirty="0" smtClean="0">
                <a:solidFill>
                  <a:schemeClr val="tx1"/>
                </a:solidFill>
              </a:rPr>
              <a:t>In this lesson, you have learnt about</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Creating and using  array</a:t>
            </a:r>
          </a:p>
          <a:p>
            <a:pPr lvl="1"/>
            <a:r>
              <a:rPr lang="en-US" dirty="0" smtClean="0">
                <a:solidFill>
                  <a:schemeClr val="tx1"/>
                </a:solidFill>
              </a:rPr>
              <a:t>Manipulating array</a:t>
            </a:r>
          </a:p>
          <a:p>
            <a:pPr lvl="1"/>
            <a:r>
              <a:rPr lang="en-US" dirty="0" smtClean="0">
                <a:solidFill>
                  <a:schemeClr val="tx1"/>
                </a:solidFill>
              </a:rPr>
              <a:t>Iterating array</a:t>
            </a:r>
          </a:p>
          <a:p>
            <a:pPr lvl="1"/>
            <a:r>
              <a:rPr lang="en-US" dirty="0" smtClean="0">
                <a:solidFill>
                  <a:schemeClr val="tx1"/>
                </a:solidFill>
              </a:rPr>
              <a:t>Varargs</a:t>
            </a:r>
          </a:p>
          <a:p>
            <a:pPr lvl="1"/>
            <a:r>
              <a:rPr lang="en-US" dirty="0" smtClean="0">
                <a:solidFill>
                  <a:schemeClr val="tx1"/>
                </a:solidFill>
              </a:rPr>
              <a:t>Using </a:t>
            </a:r>
            <a:r>
              <a:rPr lang="en-US" dirty="0" err="1" smtClean="0">
                <a:solidFill>
                  <a:schemeClr val="tx1"/>
                </a:solidFill>
              </a:rPr>
              <a:t>java.util.Arrays</a:t>
            </a:r>
            <a:r>
              <a:rPr lang="en-US" dirty="0" smtClean="0">
                <a:solidFill>
                  <a:schemeClr val="tx1"/>
                </a:solidFill>
              </a:rPr>
              <a:t> class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00644" y="1495425"/>
            <a:ext cx="7350826" cy="4643438"/>
          </a:xfrm>
        </p:spPr>
        <p:txBody>
          <a:bodyPr/>
          <a:lstStyle/>
          <a:p>
            <a:r>
              <a:rPr lang="en-US" dirty="0" smtClean="0">
                <a:solidFill>
                  <a:schemeClr val="tx1"/>
                </a:solidFill>
              </a:rPr>
              <a:t>Question 1:  If a display method accepts an integer array and returns nothing , is following call to display method is correct? State true or false. </a:t>
            </a:r>
            <a:endParaRPr lang="en-US" dirty="0" smtClean="0">
              <a:solidFill>
                <a:schemeClr val="tx1"/>
              </a:solidFill>
            </a:endParaRPr>
          </a:p>
          <a:p>
            <a:endParaRPr lang="en-US" dirty="0" smtClean="0">
              <a:solidFill>
                <a:schemeClr val="tx1"/>
              </a:solidFill>
            </a:endParaRPr>
          </a:p>
          <a:p>
            <a:pPr lvl="1"/>
            <a:r>
              <a:rPr lang="en-US" dirty="0" smtClean="0">
                <a:solidFill>
                  <a:schemeClr val="tx1"/>
                </a:solidFill>
              </a:rPr>
              <a:t>display( {10,20,30,40,50}) </a:t>
            </a:r>
            <a:endParaRPr lang="en-US" dirty="0" smtClean="0">
              <a:solidFill>
                <a:schemeClr val="tx1"/>
              </a:solidFill>
            </a:endParaRPr>
          </a:p>
          <a:p>
            <a:pPr lvl="1"/>
            <a:endParaRPr lang="en-US" dirty="0" smtClean="0">
              <a:solidFill>
                <a:schemeClr val="tx1"/>
              </a:solidFill>
            </a:endParaRPr>
          </a:p>
          <a:p>
            <a:r>
              <a:rPr lang="en-US" dirty="0" smtClean="0">
                <a:solidFill>
                  <a:schemeClr val="tx1"/>
                </a:solidFill>
              </a:rPr>
              <a:t>Question 2: All methods in </a:t>
            </a:r>
            <a:r>
              <a:rPr lang="en-US" dirty="0" err="1" smtClean="0">
                <a:solidFill>
                  <a:schemeClr val="tx1"/>
                </a:solidFill>
              </a:rPr>
              <a:t>java.util.Arrays</a:t>
            </a:r>
            <a:r>
              <a:rPr lang="en-US" dirty="0" smtClean="0">
                <a:solidFill>
                  <a:schemeClr val="tx1"/>
                </a:solidFill>
              </a:rPr>
              <a:t> class are static (excluding Object class methods</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93766" y="1522413"/>
            <a:ext cx="7469579" cy="4643437"/>
          </a:xfrm>
        </p:spPr>
        <p:txBody>
          <a:bodyPr/>
          <a:lstStyle/>
          <a:p>
            <a:r>
              <a:rPr lang="en-US" dirty="0"/>
              <a:t>After completing this lesson, participants will be able to </a:t>
            </a:r>
            <a:endParaRPr lang="en-US" dirty="0" smtClean="0"/>
          </a:p>
          <a:p>
            <a:endParaRPr lang="en-US" dirty="0"/>
          </a:p>
          <a:p>
            <a:pPr lvl="1"/>
            <a:r>
              <a:rPr lang="en-US" dirty="0"/>
              <a:t>Understand the different  types of Arrays</a:t>
            </a:r>
          </a:p>
          <a:p>
            <a:pPr lvl="1"/>
            <a:r>
              <a:rPr lang="en-US" dirty="0"/>
              <a:t>Implement one and multi dimensional arrays</a:t>
            </a:r>
          </a:p>
          <a:p>
            <a:pPr lvl="1"/>
            <a:r>
              <a:rPr lang="en-US" dirty="0"/>
              <a:t>Iterate arrays using loops</a:t>
            </a:r>
          </a:p>
          <a:p>
            <a:pPr lvl="1"/>
            <a:r>
              <a:rPr lang="en-US" dirty="0"/>
              <a:t>Use </a:t>
            </a:r>
            <a:r>
              <a:rPr lang="en-US" dirty="0" err="1"/>
              <a:t>varargs</a:t>
            </a:r>
            <a:r>
              <a:rPr lang="en-US" dirty="0"/>
              <a:t> </a:t>
            </a:r>
          </a:p>
          <a:p>
            <a:pPr lvl="1"/>
            <a:r>
              <a:rPr lang="en-US" dirty="0"/>
              <a:t>Work with </a:t>
            </a:r>
            <a:r>
              <a:rPr lang="en-US" dirty="0" err="1"/>
              <a:t>java.util.Arrays</a:t>
            </a:r>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10.1: array</a:t>
            </a:r>
            <a:br>
              <a:rPr lang="en-US" sz="2000" dirty="0" smtClean="0"/>
            </a:br>
            <a:r>
              <a:rPr lang="en-US" sz="2000" dirty="0" smtClean="0"/>
              <a:t>Arrays</a:t>
            </a:r>
            <a:endParaRPr lang="en-US" sz="2000" dirty="0"/>
          </a:p>
        </p:txBody>
      </p:sp>
      <p:sp>
        <p:nvSpPr>
          <p:cNvPr id="8" name="Content Placeholder 7"/>
          <p:cNvSpPr>
            <a:spLocks noGrp="1"/>
          </p:cNvSpPr>
          <p:nvPr>
            <p:ph idx="4294967295"/>
          </p:nvPr>
        </p:nvSpPr>
        <p:spPr>
          <a:xfrm>
            <a:off x="298450" y="1495425"/>
            <a:ext cx="8845550" cy="4643438"/>
          </a:xfrm>
        </p:spPr>
        <p:txBody>
          <a:bodyPr/>
          <a:lstStyle/>
          <a:p>
            <a:r>
              <a:rPr lang="en-US" dirty="0"/>
              <a:t>Arrays are used to group elements of either of primitive or reference types</a:t>
            </a:r>
          </a:p>
          <a:p>
            <a:r>
              <a:rPr lang="en-US" dirty="0"/>
              <a:t>Array in java is created as Object: </a:t>
            </a:r>
          </a:p>
          <a:p>
            <a:pPr lvl="1"/>
            <a:r>
              <a:rPr lang="en-US" dirty="0"/>
              <a:t>This object will help developers to find size of array</a:t>
            </a:r>
          </a:p>
          <a:p>
            <a:pPr lvl="1"/>
            <a:r>
              <a:rPr lang="en-US" dirty="0"/>
              <a:t>Using this object developers can manipulate array</a:t>
            </a:r>
          </a:p>
          <a:p>
            <a:pPr lvl="1"/>
            <a:r>
              <a:rPr lang="en-US" dirty="0"/>
              <a:t>Can be compared with null</a:t>
            </a:r>
          </a:p>
          <a:p>
            <a:r>
              <a:rPr lang="en-US" dirty="0"/>
              <a:t>All elements of array of same type</a:t>
            </a:r>
          </a:p>
          <a:p>
            <a:r>
              <a:rPr lang="en-US" dirty="0"/>
              <a:t>Array is a fixed-length data structure having zero-based </a:t>
            </a:r>
            <a:r>
              <a:rPr lang="en-US" dirty="0" smtClean="0"/>
              <a:t>indexing</a:t>
            </a:r>
            <a:endParaRPr lang="en-US" dirty="0"/>
          </a:p>
        </p:txBody>
      </p:sp>
      <p:pic>
        <p:nvPicPr>
          <p:cNvPr id="4098" name="Picture 2" descr="http://www.wellpromo.com/upload/upimg62/Wooden-Golf-Ball-Box-With-12-B-350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734" y="4472151"/>
            <a:ext cx="2036906" cy="165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63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10.1: </a:t>
            </a:r>
            <a:r>
              <a:rPr lang="en-US" sz="2000" dirty="0" smtClean="0"/>
              <a:t>array</a:t>
            </a:r>
            <a:r>
              <a:rPr lang="en-US" sz="2000" dirty="0"/>
              <a:t/>
            </a:r>
            <a:br>
              <a:rPr lang="en-US" sz="2000" dirty="0"/>
            </a:br>
            <a:r>
              <a:rPr lang="en-US" sz="2000" dirty="0"/>
              <a:t>Arrays</a:t>
            </a:r>
          </a:p>
        </p:txBody>
      </p:sp>
      <p:sp>
        <p:nvSpPr>
          <p:cNvPr id="262147" name="Rectangle 3"/>
          <p:cNvSpPr>
            <a:spLocks noGrp="1"/>
          </p:cNvSpPr>
          <p:nvPr>
            <p:ph idx="4294967295"/>
          </p:nvPr>
        </p:nvSpPr>
        <p:spPr>
          <a:xfrm>
            <a:off x="298450" y="1495425"/>
            <a:ext cx="8845550" cy="4643438"/>
          </a:xfrm>
        </p:spPr>
        <p:txBody>
          <a:bodyPr/>
          <a:lstStyle/>
          <a:p>
            <a:r>
              <a:rPr lang="en-US" dirty="0">
                <a:solidFill>
                  <a:schemeClr val="tx1"/>
                </a:solidFill>
              </a:rPr>
              <a:t>A group of like-typed variables referred by a common name</a:t>
            </a:r>
          </a:p>
          <a:p>
            <a:r>
              <a:rPr lang="en-US" dirty="0">
                <a:solidFill>
                  <a:schemeClr val="tx1"/>
                </a:solidFill>
              </a:rPr>
              <a:t>Array </a:t>
            </a:r>
            <a:r>
              <a:rPr lang="en-US" dirty="0" smtClean="0">
                <a:solidFill>
                  <a:schemeClr val="tx1"/>
                </a:solidFill>
              </a:rPr>
              <a:t>declaration and initialization:</a:t>
            </a:r>
            <a:endParaRPr lang="en-US" dirty="0">
              <a:solidFill>
                <a:schemeClr val="tx1"/>
              </a:solidFill>
            </a:endParaRPr>
          </a:p>
          <a:p>
            <a:pPr lvl="1"/>
            <a:r>
              <a:rPr lang="en-US" dirty="0" err="1">
                <a:solidFill>
                  <a:schemeClr val="tx1"/>
                </a:solidFill>
              </a:rPr>
              <a:t>int</a:t>
            </a:r>
            <a:r>
              <a:rPr lang="en-US" dirty="0">
                <a:solidFill>
                  <a:schemeClr val="tx1"/>
                </a:solidFill>
              </a:rPr>
              <a:t> </a:t>
            </a:r>
            <a:r>
              <a:rPr lang="en-US" dirty="0" err="1">
                <a:solidFill>
                  <a:schemeClr val="tx1"/>
                </a:solidFill>
              </a:rPr>
              <a:t>arr</a:t>
            </a:r>
            <a:r>
              <a:rPr lang="en-US" dirty="0">
                <a:solidFill>
                  <a:schemeClr val="tx1"/>
                </a:solidFill>
              </a:rPr>
              <a:t> [];</a:t>
            </a:r>
          </a:p>
          <a:p>
            <a:pPr lvl="1">
              <a:buFont typeface="Arial" pitchFamily="34" charset="0"/>
              <a:buNone/>
            </a:pPr>
            <a:r>
              <a:rPr lang="en-US" dirty="0">
                <a:solidFill>
                  <a:schemeClr val="tx1"/>
                </a:solidFill>
              </a:rPr>
              <a:t>     </a:t>
            </a:r>
            <a:r>
              <a:rPr lang="en-US" dirty="0" smtClean="0">
                <a:solidFill>
                  <a:schemeClr val="tx1"/>
                </a:solidFill>
              </a:rPr>
              <a:t> </a:t>
            </a:r>
            <a:r>
              <a:rPr lang="en-US" dirty="0" err="1" smtClean="0">
                <a:solidFill>
                  <a:schemeClr val="tx1"/>
                </a:solidFill>
              </a:rPr>
              <a:t>arr</a:t>
            </a:r>
            <a:r>
              <a:rPr lang="en-US" dirty="0" smtClean="0">
                <a:solidFill>
                  <a:schemeClr val="tx1"/>
                </a:solidFill>
              </a:rPr>
              <a:t> </a:t>
            </a:r>
            <a:r>
              <a:rPr lang="en-US" dirty="0">
                <a:solidFill>
                  <a:schemeClr val="tx1"/>
                </a:solidFill>
              </a:rPr>
              <a:t>= new </a:t>
            </a:r>
            <a:r>
              <a:rPr lang="en-US" dirty="0" err="1">
                <a:solidFill>
                  <a:schemeClr val="tx1"/>
                </a:solidFill>
              </a:rPr>
              <a:t>int</a:t>
            </a:r>
            <a:r>
              <a:rPr lang="en-US" dirty="0">
                <a:solidFill>
                  <a:schemeClr val="tx1"/>
                </a:solidFill>
              </a:rPr>
              <a:t>[10</a:t>
            </a:r>
            <a:r>
              <a:rPr lang="en-US" dirty="0" smtClean="0">
                <a:solidFill>
                  <a:schemeClr val="tx1"/>
                </a:solidFill>
              </a:rPr>
              <a:t>];</a:t>
            </a:r>
            <a:endParaRPr lang="en-US" dirty="0">
              <a:solidFill>
                <a:schemeClr val="tx1"/>
              </a:solidFill>
            </a:endParaRPr>
          </a:p>
          <a:p>
            <a:pPr lvl="1"/>
            <a:r>
              <a:rPr lang="en-US" dirty="0" err="1">
                <a:solidFill>
                  <a:schemeClr val="tx1"/>
                </a:solidFill>
              </a:rPr>
              <a:t>int</a:t>
            </a:r>
            <a:r>
              <a:rPr lang="en-US" dirty="0">
                <a:solidFill>
                  <a:schemeClr val="tx1"/>
                </a:solidFill>
              </a:rPr>
              <a:t> </a:t>
            </a:r>
            <a:r>
              <a:rPr lang="en-US" dirty="0" err="1">
                <a:solidFill>
                  <a:schemeClr val="tx1"/>
                </a:solidFill>
              </a:rPr>
              <a:t>arr</a:t>
            </a:r>
            <a:r>
              <a:rPr lang="en-US" dirty="0">
                <a:solidFill>
                  <a:schemeClr val="tx1"/>
                </a:solidFill>
              </a:rPr>
              <a:t>[] = {2,3,4,5};</a:t>
            </a:r>
          </a:p>
          <a:p>
            <a:pPr lvl="1"/>
            <a:r>
              <a:rPr lang="en-US" dirty="0" err="1">
                <a:solidFill>
                  <a:schemeClr val="tx1"/>
                </a:solidFill>
              </a:rPr>
              <a:t>int</a:t>
            </a:r>
            <a:r>
              <a:rPr lang="en-US" dirty="0">
                <a:solidFill>
                  <a:schemeClr val="tx1"/>
                </a:solidFill>
              </a:rPr>
              <a:t> </a:t>
            </a:r>
            <a:r>
              <a:rPr lang="en-US" dirty="0" err="1" smtClean="0">
                <a:solidFill>
                  <a:schemeClr val="tx1"/>
                </a:solidFill>
              </a:rPr>
              <a:t>twoDim</a:t>
            </a:r>
            <a:r>
              <a:rPr lang="en-US" dirty="0" smtClean="0">
                <a:solidFill>
                  <a:schemeClr val="tx1"/>
                </a:solidFill>
              </a:rPr>
              <a:t> [][] </a:t>
            </a:r>
            <a:r>
              <a:rPr lang="en-US" dirty="0">
                <a:solidFill>
                  <a:schemeClr val="tx1"/>
                </a:solidFill>
              </a:rPr>
              <a:t>= new </a:t>
            </a:r>
            <a:r>
              <a:rPr lang="en-US" dirty="0" err="1">
                <a:solidFill>
                  <a:schemeClr val="tx1"/>
                </a:solidFill>
              </a:rPr>
              <a:t>int</a:t>
            </a:r>
            <a:r>
              <a:rPr lang="en-US" dirty="0">
                <a:solidFill>
                  <a:schemeClr val="tx1"/>
                </a:solidFill>
              </a:rPr>
              <a:t>[4][5];</a:t>
            </a:r>
          </a:p>
        </p:txBody>
      </p:sp>
    </p:spTree>
    <p:extLst>
      <p:ext uri="{BB962C8B-B14F-4D97-AF65-F5344CB8AC3E}">
        <p14:creationId xmlns:p14="http://schemas.microsoft.com/office/powerpoint/2010/main" val="4181342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10.1</a:t>
            </a:r>
            <a:r>
              <a:rPr lang="en-US" sz="2000" dirty="0" smtClean="0"/>
              <a:t>: </a:t>
            </a:r>
            <a:r>
              <a:rPr lang="en-US" sz="2000" dirty="0"/>
              <a:t>array</a:t>
            </a:r>
            <a:br>
              <a:rPr lang="en-US" sz="2000" dirty="0"/>
            </a:br>
            <a:r>
              <a:rPr lang="en-US" sz="2000" dirty="0"/>
              <a:t>Creating Array Objects</a:t>
            </a:r>
          </a:p>
        </p:txBody>
      </p:sp>
      <p:sp>
        <p:nvSpPr>
          <p:cNvPr id="264195" name="Rectangle 3"/>
          <p:cNvSpPr>
            <a:spLocks noGrp="1"/>
          </p:cNvSpPr>
          <p:nvPr>
            <p:ph idx="4294967295"/>
          </p:nvPr>
        </p:nvSpPr>
        <p:spPr>
          <a:xfrm>
            <a:off x="298450" y="1495425"/>
            <a:ext cx="8845550" cy="4643438"/>
          </a:xfrm>
        </p:spPr>
        <p:txBody>
          <a:bodyPr/>
          <a:lstStyle/>
          <a:p>
            <a:r>
              <a:rPr lang="en-US" dirty="0">
                <a:solidFill>
                  <a:schemeClr val="tx1"/>
                </a:solidFill>
              </a:rPr>
              <a:t>Arrays of objects too can be created:</a:t>
            </a:r>
          </a:p>
          <a:p>
            <a:pPr lvl="1"/>
            <a:endParaRPr lang="en-US" dirty="0">
              <a:solidFill>
                <a:schemeClr val="tx1"/>
              </a:solidFill>
            </a:endParaRPr>
          </a:p>
          <a:p>
            <a:pPr lvl="1"/>
            <a:r>
              <a:rPr lang="en-US" dirty="0">
                <a:solidFill>
                  <a:schemeClr val="tx1"/>
                </a:solidFill>
              </a:rPr>
              <a:t>Example 1:</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buNone/>
            </a:pPr>
            <a:endParaRPr lang="en-US" dirty="0">
              <a:solidFill>
                <a:schemeClr val="tx1"/>
              </a:solidFill>
            </a:endParaRPr>
          </a:p>
          <a:p>
            <a:pPr lvl="1"/>
            <a:r>
              <a:rPr lang="en-US" dirty="0">
                <a:solidFill>
                  <a:schemeClr val="tx1"/>
                </a:solidFill>
              </a:rPr>
              <a:t>Example 2:</a:t>
            </a:r>
          </a:p>
          <a:p>
            <a:pPr lvl="2"/>
            <a:endParaRPr lang="en-US" dirty="0">
              <a:solidFill>
                <a:schemeClr val="tx1"/>
              </a:solidFill>
            </a:endParaRPr>
          </a:p>
        </p:txBody>
      </p:sp>
      <p:sp>
        <p:nvSpPr>
          <p:cNvPr id="264198" name="AutoShape 6"/>
          <p:cNvSpPr>
            <a:spLocks noChangeArrowheads="1"/>
          </p:cNvSpPr>
          <p:nvPr/>
        </p:nvSpPr>
        <p:spPr bwMode="auto">
          <a:xfrm>
            <a:off x="2743200" y="1916796"/>
            <a:ext cx="4419600" cy="15240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Box </a:t>
            </a:r>
            <a:r>
              <a:rPr lang="en-US" sz="1400" dirty="0" err="1" smtClean="0">
                <a:latin typeface="+mj-lt"/>
                <a:cs typeface="Arial" pitchFamily="34" charset="0"/>
              </a:rPr>
              <a:t>barr</a:t>
            </a:r>
            <a:r>
              <a:rPr lang="en-US" sz="1400" dirty="0" smtClean="0">
                <a:latin typeface="+mj-lt"/>
                <a:cs typeface="Arial" pitchFamily="34" charset="0"/>
              </a:rPr>
              <a:t>[] </a:t>
            </a:r>
            <a:r>
              <a:rPr lang="en-US" sz="1400" dirty="0">
                <a:latin typeface="+mj-lt"/>
                <a:cs typeface="Arial" pitchFamily="34" charset="0"/>
              </a:rPr>
              <a:t>= new Box[3];</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[0</a:t>
            </a:r>
            <a:r>
              <a:rPr lang="en-US" sz="1400" dirty="0">
                <a:latin typeface="+mj-lt"/>
                <a:cs typeface="Arial" pitchFamily="34" charset="0"/>
              </a:rPr>
              <a:t>] = new Box();</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[1</a:t>
            </a:r>
            <a:r>
              <a:rPr lang="en-US" sz="1400" dirty="0">
                <a:latin typeface="+mj-lt"/>
                <a:cs typeface="Arial" pitchFamily="34" charset="0"/>
              </a:rPr>
              <a:t>] = new Box();</a:t>
            </a:r>
          </a:p>
          <a:p>
            <a:pPr marL="0" lvl="2">
              <a:lnSpc>
                <a:spcPct val="120000"/>
              </a:lnSpc>
            </a:pPr>
            <a:r>
              <a:rPr lang="en-US" sz="1400" dirty="0" err="1">
                <a:latin typeface="+mj-lt"/>
                <a:cs typeface="Arial" pitchFamily="34" charset="0"/>
              </a:rPr>
              <a:t>b</a:t>
            </a:r>
            <a:r>
              <a:rPr lang="en-US" sz="1400" dirty="0" err="1" smtClean="0">
                <a:latin typeface="+mj-lt"/>
                <a:cs typeface="Arial" pitchFamily="34" charset="0"/>
              </a:rPr>
              <a:t>arr</a:t>
            </a:r>
            <a:r>
              <a:rPr lang="en-US" sz="1400" dirty="0" smtClean="0">
                <a:latin typeface="+mj-lt"/>
                <a:cs typeface="Arial" pitchFamily="34" charset="0"/>
              </a:rPr>
              <a:t>[2</a:t>
            </a:r>
            <a:r>
              <a:rPr lang="en-US" sz="1400" dirty="0">
                <a:latin typeface="+mj-lt"/>
                <a:cs typeface="Arial" pitchFamily="34" charset="0"/>
              </a:rPr>
              <a:t>] = new Box();</a:t>
            </a:r>
          </a:p>
        </p:txBody>
      </p:sp>
      <p:sp>
        <p:nvSpPr>
          <p:cNvPr id="264199" name="AutoShape 7"/>
          <p:cNvSpPr>
            <a:spLocks noChangeArrowheads="1"/>
          </p:cNvSpPr>
          <p:nvPr/>
        </p:nvSpPr>
        <p:spPr bwMode="auto">
          <a:xfrm>
            <a:off x="2667000" y="3805482"/>
            <a:ext cx="4572000" cy="1143000"/>
          </a:xfrm>
          <a:prstGeom prst="roundRect">
            <a:avLst>
              <a:gd name="adj" fmla="val 16667"/>
            </a:avLst>
          </a:prstGeom>
          <a:noFill/>
          <a:ln w="9525">
            <a:solidFill>
              <a:schemeClr val="tx1"/>
            </a:solidFill>
            <a:round/>
            <a:headEnd/>
            <a:tailEnd/>
          </a:ln>
          <a:effectLst/>
        </p:spPr>
        <p:txBody>
          <a:bodyPr wrap="none" anchor="ctr"/>
          <a:lstStyle/>
          <a:p>
            <a:pPr marL="0" lvl="2">
              <a:lnSpc>
                <a:spcPct val="120000"/>
              </a:lnSpc>
            </a:pPr>
            <a:r>
              <a:rPr lang="en-US" sz="1400" dirty="0">
                <a:latin typeface="+mj-lt"/>
                <a:cs typeface="Arial" pitchFamily="34" charset="0"/>
              </a:rPr>
              <a:t>String[] Words = new String[2];</a:t>
            </a:r>
          </a:p>
          <a:p>
            <a:pPr marL="0" lvl="2">
              <a:lnSpc>
                <a:spcPct val="120000"/>
              </a:lnSpc>
            </a:pPr>
            <a:r>
              <a:rPr lang="en-US" sz="1400" dirty="0">
                <a:latin typeface="+mj-lt"/>
                <a:cs typeface="Arial" pitchFamily="34" charset="0"/>
              </a:rPr>
              <a:t>Words[0]=new  String(“Bombay”);</a:t>
            </a:r>
          </a:p>
          <a:p>
            <a:pPr marL="0" lvl="2">
              <a:lnSpc>
                <a:spcPct val="120000"/>
              </a:lnSpc>
            </a:pPr>
            <a:r>
              <a:rPr lang="en-US" sz="1400" dirty="0">
                <a:latin typeface="+mj-lt"/>
                <a:cs typeface="Arial" pitchFamily="34" charset="0"/>
              </a:rPr>
              <a:t>Words[1]=new  String(“Pune”);</a:t>
            </a:r>
          </a:p>
        </p:txBody>
      </p:sp>
    </p:spTree>
    <p:extLst>
      <p:ext uri="{BB962C8B-B14F-4D97-AF65-F5344CB8AC3E}">
        <p14:creationId xmlns:p14="http://schemas.microsoft.com/office/powerpoint/2010/main" val="1580684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0" y="412750"/>
            <a:ext cx="8531225" cy="855663"/>
          </a:xfrm>
        </p:spPr>
        <p:txBody>
          <a:bodyPr>
            <a:normAutofit/>
          </a:bodyPr>
          <a:lstStyle/>
          <a:p>
            <a:r>
              <a:rPr lang="en-US" sz="2000" dirty="0"/>
              <a:t>10.1: </a:t>
            </a:r>
            <a:r>
              <a:rPr lang="en-US" sz="2000" dirty="0" smtClean="0"/>
              <a:t>array</a:t>
            </a:r>
            <a:r>
              <a:rPr lang="en-US" sz="2000" dirty="0"/>
              <a:t/>
            </a:r>
            <a:br>
              <a:rPr lang="en-US" sz="2000" dirty="0"/>
            </a:br>
            <a:r>
              <a:rPr lang="en-US" sz="2000" dirty="0"/>
              <a:t>Demo</a:t>
            </a:r>
          </a:p>
        </p:txBody>
      </p:sp>
      <p:sp>
        <p:nvSpPr>
          <p:cNvPr id="598019" name="Rectangle 3"/>
          <p:cNvSpPr>
            <a:spLocks noGrp="1"/>
          </p:cNvSpPr>
          <p:nvPr>
            <p:ph idx="4294967295"/>
          </p:nvPr>
        </p:nvSpPr>
        <p:spPr>
          <a:xfrm>
            <a:off x="403760" y="1495425"/>
            <a:ext cx="6246277" cy="4643438"/>
          </a:xfrm>
        </p:spPr>
        <p:txBody>
          <a:bodyPr/>
          <a:lstStyle/>
          <a:p>
            <a:pPr>
              <a:lnSpc>
                <a:spcPts val="3500"/>
              </a:lnSpc>
            </a:pPr>
            <a:r>
              <a:rPr lang="en-US" dirty="0">
                <a:solidFill>
                  <a:schemeClr val="tx1"/>
                </a:solidFill>
              </a:rPr>
              <a:t>Executing the ArrayDemo.java program</a:t>
            </a:r>
          </a:p>
          <a:p>
            <a:pPr>
              <a:lnSpc>
                <a:spcPts val="3500"/>
              </a:lnSpc>
            </a:pPr>
            <a:endParaRPr lang="en-US" dirty="0"/>
          </a:p>
        </p:txBody>
      </p:sp>
    </p:spTree>
    <p:extLst>
      <p:ext uri="{BB962C8B-B14F-4D97-AF65-F5344CB8AC3E}">
        <p14:creationId xmlns:p14="http://schemas.microsoft.com/office/powerpoint/2010/main" val="1039626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p:cNvSpPr>
          <p:nvPr>
            <p:ph type="title" idx="4294967295"/>
          </p:nvPr>
        </p:nvSpPr>
        <p:spPr>
          <a:xfrm>
            <a:off x="0" y="412750"/>
            <a:ext cx="8531225" cy="855663"/>
          </a:xfrm>
        </p:spPr>
        <p:txBody>
          <a:bodyPr>
            <a:normAutofit/>
          </a:bodyPr>
          <a:lstStyle/>
          <a:p>
            <a:r>
              <a:rPr lang="en-US" sz="2000" dirty="0" smtClean="0"/>
              <a:t>10.1: Array</a:t>
            </a:r>
            <a:r>
              <a:rPr lang="en-US" sz="2000" b="1" dirty="0"/>
              <a:t/>
            </a:r>
            <a:br>
              <a:rPr lang="en-US" sz="2000" b="1" dirty="0"/>
            </a:br>
            <a:r>
              <a:rPr lang="en-US" sz="2000" dirty="0"/>
              <a:t>Enhanced for Loop (</a:t>
            </a:r>
            <a:r>
              <a:rPr lang="en-US" sz="2000" dirty="0" err="1"/>
              <a:t>foreach</a:t>
            </a:r>
            <a:r>
              <a:rPr lang="en-US" sz="2000" dirty="0"/>
              <a:t>)</a:t>
            </a:r>
          </a:p>
        </p:txBody>
      </p:sp>
      <p:sp>
        <p:nvSpPr>
          <p:cNvPr id="344067" name="Rectangle 3"/>
          <p:cNvSpPr>
            <a:spLocks noGrp="1"/>
          </p:cNvSpPr>
          <p:nvPr>
            <p:ph idx="4294967295"/>
          </p:nvPr>
        </p:nvSpPr>
        <p:spPr>
          <a:xfrm>
            <a:off x="298450" y="1495425"/>
            <a:ext cx="8845550" cy="4643438"/>
          </a:xfrm>
        </p:spPr>
        <p:txBody>
          <a:bodyPr/>
          <a:lstStyle/>
          <a:p>
            <a:r>
              <a:rPr lang="en-US" dirty="0">
                <a:solidFill>
                  <a:schemeClr val="tx1"/>
                </a:solidFill>
              </a:rPr>
              <a:t>New feature introduced in Java 5</a:t>
            </a:r>
          </a:p>
          <a:p>
            <a:r>
              <a:rPr lang="en-US" dirty="0">
                <a:solidFill>
                  <a:schemeClr val="tx1"/>
                </a:solidFill>
              </a:rPr>
              <a:t>Iterate through a collection or array</a:t>
            </a:r>
          </a:p>
          <a:p>
            <a:pPr lvl="1"/>
            <a:endParaRPr lang="en-US" dirty="0">
              <a:solidFill>
                <a:schemeClr val="tx1"/>
              </a:solidFill>
            </a:endParaRPr>
          </a:p>
          <a:p>
            <a:pPr lvl="1"/>
            <a:r>
              <a:rPr lang="en-US" dirty="0">
                <a:solidFill>
                  <a:schemeClr val="tx1"/>
                </a:solidFill>
              </a:rPr>
              <a:t>Syntax:</a:t>
            </a:r>
          </a:p>
          <a:p>
            <a:pPr lvl="1"/>
            <a:endParaRPr lang="en-US" dirty="0">
              <a:solidFill>
                <a:schemeClr val="tx1"/>
              </a:solidFill>
            </a:endParaRPr>
          </a:p>
          <a:p>
            <a:pPr lvl="1"/>
            <a:r>
              <a:rPr lang="en-US" dirty="0">
                <a:solidFill>
                  <a:schemeClr val="tx1"/>
                </a:solidFill>
              </a:rPr>
              <a:t>Example</a:t>
            </a:r>
          </a:p>
          <a:p>
            <a:pPr>
              <a:lnSpc>
                <a:spcPts val="2500"/>
              </a:lnSpc>
              <a:buFont typeface="Arial" pitchFamily="34" charset="0"/>
              <a:buNone/>
            </a:pPr>
            <a:endParaRPr lang="en-US" sz="1800" dirty="0">
              <a:solidFill>
                <a:schemeClr val="tx1"/>
              </a:solidFill>
            </a:endParaRPr>
          </a:p>
        </p:txBody>
      </p:sp>
      <p:sp>
        <p:nvSpPr>
          <p:cNvPr id="344074" name="AutoShape 10"/>
          <p:cNvSpPr>
            <a:spLocks noChangeArrowheads="1"/>
          </p:cNvSpPr>
          <p:nvPr/>
        </p:nvSpPr>
        <p:spPr bwMode="auto">
          <a:xfrm>
            <a:off x="2667000" y="3265725"/>
            <a:ext cx="4876800" cy="2413000"/>
          </a:xfrm>
          <a:prstGeom prst="roundRect">
            <a:avLst>
              <a:gd name="adj" fmla="val 16667"/>
            </a:avLst>
          </a:prstGeom>
          <a:noFill/>
          <a:ln w="9525">
            <a:solidFill>
              <a:schemeClr val="tx1"/>
            </a:solidFill>
            <a:round/>
            <a:headEnd/>
            <a:tailEnd/>
          </a:ln>
          <a:effectLst/>
        </p:spPr>
        <p:txBody>
          <a:bodyPr wrap="none" anchor="ctr"/>
          <a:lstStyle/>
          <a:p>
            <a:pPr lvl="1"/>
            <a:r>
              <a:rPr lang="en-US" sz="1400" dirty="0" err="1">
                <a:latin typeface="+mj-lt"/>
                <a:cs typeface="Arial" pitchFamily="34" charset="0"/>
              </a:rPr>
              <a:t>int</a:t>
            </a:r>
            <a:r>
              <a:rPr lang="en-US" sz="1400" dirty="0">
                <a:latin typeface="+mj-lt"/>
                <a:cs typeface="Arial" pitchFamily="34" charset="0"/>
              </a:rPr>
              <a:t> sum(</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intArray</a:t>
            </a:r>
            <a:r>
              <a:rPr lang="en-US" sz="1400" dirty="0">
                <a:latin typeface="+mj-lt"/>
                <a:cs typeface="Arial" pitchFamily="34" charset="0"/>
              </a:rPr>
              <a:t>) </a:t>
            </a:r>
          </a:p>
          <a:p>
            <a:pPr lvl="1"/>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int</a:t>
            </a:r>
            <a:r>
              <a:rPr lang="en-US" sz="1400" dirty="0">
                <a:latin typeface="+mj-lt"/>
                <a:cs typeface="Arial" pitchFamily="34" charset="0"/>
              </a:rPr>
              <a:t> result = 0; </a:t>
            </a:r>
          </a:p>
          <a:p>
            <a:pPr lvl="1"/>
            <a:r>
              <a:rPr lang="en-US" sz="1400" dirty="0">
                <a:latin typeface="+mj-lt"/>
                <a:cs typeface="Arial" pitchFamily="34" charset="0"/>
              </a:rPr>
              <a:t>      for (</a:t>
            </a:r>
            <a:r>
              <a:rPr lang="en-US" sz="1400" dirty="0" err="1">
                <a:latin typeface="+mj-lt"/>
                <a:cs typeface="Arial" pitchFamily="34" charset="0"/>
              </a:rPr>
              <a:t>int</a:t>
            </a:r>
            <a:r>
              <a:rPr lang="en-US" sz="1400" dirty="0">
                <a:latin typeface="+mj-lt"/>
                <a:cs typeface="Arial" pitchFamily="34" charset="0"/>
              </a:rPr>
              <a:t> index : </a:t>
            </a:r>
            <a:r>
              <a:rPr lang="en-US" sz="1400" dirty="0" err="1">
                <a:latin typeface="+mj-lt"/>
                <a:cs typeface="Arial" pitchFamily="34" charset="0"/>
              </a:rPr>
              <a:t>intArray</a:t>
            </a:r>
            <a:r>
              <a:rPr lang="en-US" sz="1400" dirty="0">
                <a:latin typeface="+mj-lt"/>
                <a:cs typeface="Arial" pitchFamily="34" charset="0"/>
              </a:rPr>
              <a:t>) </a:t>
            </a:r>
          </a:p>
          <a:p>
            <a:pPr lvl="1"/>
            <a:r>
              <a:rPr lang="en-US" sz="1400" dirty="0">
                <a:latin typeface="+mj-lt"/>
                <a:cs typeface="Arial" pitchFamily="34" charset="0"/>
              </a:rPr>
              <a:t>            result += index; </a:t>
            </a:r>
          </a:p>
          <a:p>
            <a:pPr lvl="1"/>
            <a:r>
              <a:rPr lang="en-US" sz="1400" dirty="0">
                <a:latin typeface="+mj-lt"/>
                <a:cs typeface="Arial" pitchFamily="34" charset="0"/>
              </a:rPr>
              <a:t>       return result; </a:t>
            </a:r>
          </a:p>
          <a:p>
            <a:pPr lvl="1"/>
            <a:r>
              <a:rPr lang="en-US" sz="1400" dirty="0">
                <a:latin typeface="+mj-lt"/>
                <a:cs typeface="Arial" pitchFamily="34" charset="0"/>
              </a:rPr>
              <a:t> } </a:t>
            </a:r>
          </a:p>
        </p:txBody>
      </p:sp>
      <p:sp>
        <p:nvSpPr>
          <p:cNvPr id="344073" name="AutoShape 9"/>
          <p:cNvSpPr>
            <a:spLocks noChangeArrowheads="1"/>
          </p:cNvSpPr>
          <p:nvPr/>
        </p:nvSpPr>
        <p:spPr bwMode="auto">
          <a:xfrm>
            <a:off x="2667000" y="2286000"/>
            <a:ext cx="4724400" cy="762000"/>
          </a:xfrm>
          <a:prstGeom prst="roundRect">
            <a:avLst>
              <a:gd name="adj" fmla="val 16667"/>
            </a:avLst>
          </a:prstGeom>
          <a:noFill/>
          <a:ln w="9525">
            <a:solidFill>
              <a:schemeClr val="tx1"/>
            </a:solidFill>
            <a:round/>
            <a:headEnd/>
            <a:tailEnd/>
          </a:ln>
          <a:effectLst/>
        </p:spPr>
        <p:txBody>
          <a:bodyPr wrap="none" anchor="ctr"/>
          <a:lstStyle/>
          <a:p>
            <a:pPr lvl="1"/>
            <a:r>
              <a:rPr lang="en-US" sz="1400" dirty="0">
                <a:latin typeface="+mj-lt"/>
                <a:cs typeface="Arial" pitchFamily="34" charset="0"/>
              </a:rPr>
              <a:t>for (variable : collection)</a:t>
            </a:r>
          </a:p>
          <a:p>
            <a:pPr lvl="1"/>
            <a:r>
              <a:rPr lang="en-US" sz="1400" dirty="0">
                <a:latin typeface="+mj-lt"/>
                <a:cs typeface="Arial" pitchFamily="34" charset="0"/>
              </a:rPr>
              <a:t>{ //code}</a:t>
            </a:r>
          </a:p>
        </p:txBody>
      </p:sp>
    </p:spTree>
    <p:extLst>
      <p:ext uri="{BB962C8B-B14F-4D97-AF65-F5344CB8AC3E}">
        <p14:creationId xmlns:p14="http://schemas.microsoft.com/office/powerpoint/2010/main" val="275551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10.2 : Method with Variable Argument Lists</a:t>
            </a:r>
            <a:br>
              <a:rPr lang="en-US" sz="2000" dirty="0"/>
            </a:br>
            <a:r>
              <a:rPr lang="en-US" sz="2000" dirty="0"/>
              <a:t>Variable Argument List</a:t>
            </a:r>
          </a:p>
        </p:txBody>
      </p:sp>
      <p:sp>
        <p:nvSpPr>
          <p:cNvPr id="636930" name="Rectangle 2"/>
          <p:cNvSpPr>
            <a:spLocks noGrp="1"/>
          </p:cNvSpPr>
          <p:nvPr>
            <p:ph idx="4294967295"/>
          </p:nvPr>
        </p:nvSpPr>
        <p:spPr>
          <a:xfrm>
            <a:off x="298450" y="1495425"/>
            <a:ext cx="8845550" cy="4643438"/>
          </a:xfrm>
        </p:spPr>
        <p:txBody>
          <a:bodyPr/>
          <a:lstStyle/>
          <a:p>
            <a:r>
              <a:rPr lang="en-US" dirty="0">
                <a:solidFill>
                  <a:schemeClr val="tx1"/>
                </a:solidFill>
              </a:rPr>
              <a:t>New feature added in J2SE5.0</a:t>
            </a:r>
          </a:p>
          <a:p>
            <a:r>
              <a:rPr lang="en-US" dirty="0">
                <a:solidFill>
                  <a:schemeClr val="tx1"/>
                </a:solidFill>
              </a:rPr>
              <a:t>Allows methods to receive unspecified number of arguments</a:t>
            </a:r>
          </a:p>
          <a:p>
            <a:r>
              <a:rPr lang="en-US" dirty="0">
                <a:solidFill>
                  <a:schemeClr val="tx1"/>
                </a:solidFill>
              </a:rPr>
              <a:t>An argument type followed by ellipsis(…) indicates variable number of arguments of a particular type</a:t>
            </a:r>
          </a:p>
          <a:p>
            <a:pPr lvl="1"/>
            <a:r>
              <a:rPr lang="en-US" i="1" dirty="0">
                <a:solidFill>
                  <a:schemeClr val="tx1"/>
                </a:solidFill>
              </a:rPr>
              <a:t>Variable-length </a:t>
            </a:r>
            <a:r>
              <a:rPr lang="en-US" dirty="0">
                <a:solidFill>
                  <a:schemeClr val="tx1"/>
                </a:solidFill>
              </a:rPr>
              <a:t>argument can take from </a:t>
            </a:r>
            <a:r>
              <a:rPr lang="en-US" i="1" dirty="0">
                <a:solidFill>
                  <a:schemeClr val="tx1"/>
                </a:solidFill>
              </a:rPr>
              <a:t>zero </a:t>
            </a:r>
            <a:r>
              <a:rPr lang="en-US" dirty="0">
                <a:solidFill>
                  <a:schemeClr val="tx1"/>
                </a:solidFill>
              </a:rPr>
              <a:t>to </a:t>
            </a:r>
            <a:r>
              <a:rPr lang="en-US" i="1" dirty="0">
                <a:solidFill>
                  <a:schemeClr val="tx1"/>
                </a:solidFill>
              </a:rPr>
              <a:t>n </a:t>
            </a:r>
            <a:r>
              <a:rPr lang="en-US" dirty="0">
                <a:solidFill>
                  <a:schemeClr val="tx1"/>
                </a:solidFill>
              </a:rPr>
              <a:t>arguments</a:t>
            </a:r>
          </a:p>
          <a:p>
            <a:pPr lvl="1"/>
            <a:r>
              <a:rPr lang="en-US" dirty="0">
                <a:solidFill>
                  <a:schemeClr val="tx1"/>
                </a:solidFill>
              </a:rPr>
              <a:t>Ellipsis can be used only once in the parameter list</a:t>
            </a:r>
          </a:p>
          <a:p>
            <a:pPr lvl="1"/>
            <a:r>
              <a:rPr lang="en-US" dirty="0">
                <a:solidFill>
                  <a:schemeClr val="tx1"/>
                </a:solidFill>
              </a:rPr>
              <a:t>Ellipsis must be placed at the end of the parameter list</a:t>
            </a:r>
          </a:p>
        </p:txBody>
      </p:sp>
    </p:spTree>
    <p:extLst>
      <p:ext uri="{BB962C8B-B14F-4D97-AF65-F5344CB8AC3E}">
        <p14:creationId xmlns:p14="http://schemas.microsoft.com/office/powerpoint/2010/main" val="146695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AutoShape 2"/>
          <p:cNvSpPr>
            <a:spLocks noChangeArrowheads="1"/>
          </p:cNvSpPr>
          <p:nvPr/>
        </p:nvSpPr>
        <p:spPr bwMode="auto">
          <a:xfrm>
            <a:off x="381000" y="3359667"/>
            <a:ext cx="3962400" cy="1676400"/>
          </a:xfrm>
          <a:prstGeom prst="roundRect">
            <a:avLst>
              <a:gd name="adj" fmla="val 16667"/>
            </a:avLst>
          </a:prstGeom>
          <a:solidFill>
            <a:schemeClr val="bg1"/>
          </a:solidFill>
          <a:ln w="9525">
            <a:solidFill>
              <a:schemeClr val="tx1"/>
            </a:solidFill>
            <a:round/>
            <a:headEnd/>
            <a:tailEnd/>
          </a:ln>
          <a:effectLst/>
        </p:spPr>
        <p:txBody>
          <a:bodyPr wrap="none" anchor="ctr"/>
          <a:lstStyle/>
          <a:p>
            <a:r>
              <a:rPr lang="en-US" sz="1400" dirty="0">
                <a:latin typeface="+mj-lt"/>
                <a:cs typeface="Arial" pitchFamily="34" charset="0"/>
              </a:rPr>
              <a:t>//Valid Code</a:t>
            </a:r>
          </a:p>
          <a:p>
            <a:r>
              <a:rPr lang="en-US" sz="1400" dirty="0">
                <a:latin typeface="+mj-lt"/>
                <a:cs typeface="Arial" pitchFamily="34" charset="0"/>
              </a:rPr>
              <a:t>void print(</a:t>
            </a:r>
            <a:r>
              <a:rPr lang="en-US" sz="1400" dirty="0" err="1">
                <a:latin typeface="+mj-lt"/>
                <a:cs typeface="Arial" pitchFamily="34" charset="0"/>
              </a:rPr>
              <a:t>int</a:t>
            </a:r>
            <a:r>
              <a:rPr lang="en-US" sz="1400" dirty="0">
                <a:latin typeface="+mj-lt"/>
                <a:cs typeface="Arial" pitchFamily="34" charset="0"/>
              </a:rPr>
              <a:t> </a:t>
            </a:r>
            <a:r>
              <a:rPr lang="en-US" sz="1400" dirty="0" err="1">
                <a:latin typeface="+mj-lt"/>
                <a:cs typeface="Arial" pitchFamily="34" charset="0"/>
              </a:rPr>
              <a:t>a,int</a:t>
            </a:r>
            <a:r>
              <a:rPr lang="en-US" sz="1400" dirty="0">
                <a:latin typeface="+mj-lt"/>
                <a:cs typeface="Arial" pitchFamily="34" charset="0"/>
              </a:rPr>
              <a:t> </a:t>
            </a:r>
            <a:r>
              <a:rPr lang="en-US" sz="1400" dirty="0" err="1">
                <a:latin typeface="+mj-lt"/>
                <a:cs typeface="Arial" pitchFamily="34" charset="0"/>
              </a:rPr>
              <a:t>b,String</a:t>
            </a:r>
            <a:r>
              <a:rPr lang="en-US" sz="1400" dirty="0">
                <a:latin typeface="+mj-lt"/>
                <a:cs typeface="Arial" pitchFamily="34" charset="0"/>
              </a:rPr>
              <a:t>...c)</a:t>
            </a:r>
          </a:p>
          <a:p>
            <a:r>
              <a:rPr lang="en-US" sz="1400" dirty="0">
                <a:latin typeface="+mj-lt"/>
                <a:cs typeface="Arial" pitchFamily="34" charset="0"/>
              </a:rPr>
              <a:t>{</a:t>
            </a:r>
          </a:p>
          <a:p>
            <a:r>
              <a:rPr lang="en-US" sz="1400" dirty="0">
                <a:latin typeface="+mj-lt"/>
                <a:cs typeface="Arial" pitchFamily="34" charset="0"/>
              </a:rPr>
              <a:t>          //code</a:t>
            </a:r>
          </a:p>
          <a:p>
            <a:r>
              <a:rPr lang="en-US" sz="1400" dirty="0">
                <a:latin typeface="+mj-lt"/>
                <a:cs typeface="Arial" pitchFamily="34" charset="0"/>
              </a:rPr>
              <a:t>}</a:t>
            </a:r>
          </a:p>
        </p:txBody>
      </p:sp>
      <p:sp>
        <p:nvSpPr>
          <p:cNvPr id="638979" name="AutoShape 3"/>
          <p:cNvSpPr>
            <a:spLocks noChangeArrowheads="1"/>
          </p:cNvSpPr>
          <p:nvPr/>
        </p:nvSpPr>
        <p:spPr bwMode="auto">
          <a:xfrm>
            <a:off x="4495800" y="3359667"/>
            <a:ext cx="4114800" cy="1676400"/>
          </a:xfrm>
          <a:prstGeom prst="roundRect">
            <a:avLst>
              <a:gd name="adj" fmla="val 16667"/>
            </a:avLst>
          </a:prstGeom>
          <a:solidFill>
            <a:schemeClr val="bg1"/>
          </a:solidFill>
          <a:ln w="9525">
            <a:solidFill>
              <a:schemeClr val="tx1"/>
            </a:solidFill>
            <a:round/>
            <a:headEnd/>
            <a:tailEnd/>
          </a:ln>
          <a:effectLst/>
        </p:spPr>
        <p:txBody>
          <a:bodyPr wrap="none" anchor="ctr"/>
          <a:lstStyle/>
          <a:p>
            <a:r>
              <a:rPr lang="en-US" sz="1600" dirty="0">
                <a:latin typeface="+mj-lt"/>
                <a:cs typeface="Arial" pitchFamily="34" charset="0"/>
              </a:rPr>
              <a:t>//Invalid  Code</a:t>
            </a:r>
          </a:p>
          <a:p>
            <a:r>
              <a:rPr lang="en-US" sz="1600" dirty="0">
                <a:latin typeface="+mj-lt"/>
                <a:cs typeface="Arial" pitchFamily="34" charset="0"/>
              </a:rPr>
              <a:t>void print(</a:t>
            </a:r>
            <a:r>
              <a:rPr lang="en-US" sz="1600" dirty="0" err="1">
                <a:latin typeface="+mj-lt"/>
                <a:cs typeface="Arial" pitchFamily="34" charset="0"/>
              </a:rPr>
              <a:t>int</a:t>
            </a:r>
            <a:r>
              <a:rPr lang="en-US" sz="1600" dirty="0">
                <a:latin typeface="+mj-lt"/>
                <a:cs typeface="Arial" pitchFamily="34" charset="0"/>
              </a:rPr>
              <a:t> a, </a:t>
            </a:r>
            <a:r>
              <a:rPr lang="en-US" sz="1600" dirty="0" err="1">
                <a:latin typeface="+mj-lt"/>
                <a:cs typeface="Arial" pitchFamily="34" charset="0"/>
              </a:rPr>
              <a:t>int</a:t>
            </a:r>
            <a:r>
              <a:rPr lang="en-US" sz="1600" dirty="0">
                <a:latin typeface="+mj-lt"/>
                <a:cs typeface="Arial" pitchFamily="34" charset="0"/>
              </a:rPr>
              <a:t> b…,float c)</a:t>
            </a:r>
          </a:p>
          <a:p>
            <a:r>
              <a:rPr lang="en-US" sz="1600" dirty="0">
                <a:latin typeface="+mj-lt"/>
                <a:cs typeface="Arial" pitchFamily="34" charset="0"/>
              </a:rPr>
              <a:t>{</a:t>
            </a:r>
          </a:p>
          <a:p>
            <a:r>
              <a:rPr lang="en-US" sz="1600" dirty="0">
                <a:latin typeface="+mj-lt"/>
                <a:cs typeface="Arial" pitchFamily="34" charset="0"/>
              </a:rPr>
              <a:t>        //code</a:t>
            </a:r>
          </a:p>
          <a:p>
            <a:r>
              <a:rPr lang="en-US" sz="1600" dirty="0">
                <a:latin typeface="+mj-lt"/>
                <a:cs typeface="Arial" pitchFamily="34" charset="0"/>
              </a:rPr>
              <a:t>}</a:t>
            </a:r>
          </a:p>
        </p:txBody>
      </p:sp>
      <p:sp>
        <p:nvSpPr>
          <p:cNvPr id="638980" name="Rectangle 4"/>
          <p:cNvSpPr>
            <a:spLocks noGrp="1"/>
          </p:cNvSpPr>
          <p:nvPr>
            <p:ph type="title" idx="4294967295"/>
          </p:nvPr>
        </p:nvSpPr>
        <p:spPr>
          <a:xfrm>
            <a:off x="0" y="412750"/>
            <a:ext cx="8531225" cy="855663"/>
          </a:xfrm>
        </p:spPr>
        <p:txBody>
          <a:bodyPr>
            <a:normAutofit/>
          </a:bodyPr>
          <a:lstStyle/>
          <a:p>
            <a:r>
              <a:rPr lang="en-US" sz="2000" dirty="0" smtClean="0"/>
              <a:t>10.2 </a:t>
            </a:r>
            <a:r>
              <a:rPr lang="en-US" sz="2000" dirty="0"/>
              <a:t>: Method with Variable Argument Lists</a:t>
            </a:r>
            <a:r>
              <a:rPr lang="en-US" sz="2000" b="1" dirty="0"/>
              <a:t/>
            </a:r>
            <a:br>
              <a:rPr lang="en-US" sz="2000" b="1" dirty="0"/>
            </a:br>
            <a:r>
              <a:rPr lang="en-US" sz="2000" dirty="0"/>
              <a:t>Variable Argument List (contd..)</a:t>
            </a:r>
          </a:p>
        </p:txBody>
      </p:sp>
      <p:sp>
        <p:nvSpPr>
          <p:cNvPr id="638981" name="Rectangle 5"/>
          <p:cNvSpPr>
            <a:spLocks noGrp="1"/>
          </p:cNvSpPr>
          <p:nvPr>
            <p:ph idx="4294967295"/>
          </p:nvPr>
        </p:nvSpPr>
        <p:spPr>
          <a:xfrm>
            <a:off x="298450" y="1495425"/>
            <a:ext cx="8619919" cy="4643438"/>
          </a:xfrm>
        </p:spPr>
        <p:txBody>
          <a:bodyPr/>
          <a:lstStyle/>
          <a:p>
            <a:r>
              <a:rPr lang="en-US" dirty="0">
                <a:solidFill>
                  <a:schemeClr val="tx1"/>
                </a:solidFill>
              </a:rPr>
              <a:t>The above print function can be invoked using any of the invocations:</a:t>
            </a:r>
          </a:p>
          <a:p>
            <a:pPr lvl="1"/>
            <a:r>
              <a:rPr lang="en-US" dirty="0">
                <a:solidFill>
                  <a:schemeClr val="tx1"/>
                </a:solidFill>
              </a:rPr>
              <a:t>print(1,1,”XYZ”) </a:t>
            </a:r>
          </a:p>
          <a:p>
            <a:pPr lvl="1"/>
            <a:r>
              <a:rPr lang="en-US" dirty="0">
                <a:solidFill>
                  <a:schemeClr val="tx1"/>
                </a:solidFill>
              </a:rPr>
              <a:t>print(2,5) </a:t>
            </a:r>
          </a:p>
          <a:p>
            <a:pPr lvl="1"/>
            <a:r>
              <a:rPr lang="en-US" dirty="0">
                <a:solidFill>
                  <a:schemeClr val="tx1"/>
                </a:solidFill>
              </a:rPr>
              <a:t>print(5,6,”A”,”B”) </a:t>
            </a:r>
          </a:p>
        </p:txBody>
      </p:sp>
      <p:sp>
        <p:nvSpPr>
          <p:cNvPr id="638982" name="Rectangle 6"/>
          <p:cNvSpPr>
            <a:spLocks noChangeArrowheads="1"/>
          </p:cNvSpPr>
          <p:nvPr/>
        </p:nvSpPr>
        <p:spPr bwMode="auto">
          <a:xfrm>
            <a:off x="3126211" y="5101413"/>
            <a:ext cx="3429000" cy="523220"/>
          </a:xfrm>
          <a:prstGeom prst="rect">
            <a:avLst/>
          </a:prstGeom>
          <a:noFill/>
          <a:ln w="19050">
            <a:solidFill>
              <a:schemeClr val="tx1"/>
            </a:solidFill>
            <a:miter lim="800000"/>
            <a:headEnd/>
            <a:tailEnd/>
          </a:ln>
          <a:effectLst/>
        </p:spPr>
        <p:txBody>
          <a:bodyPr>
            <a:spAutoFit/>
          </a:bodyPr>
          <a:lstStyle/>
          <a:p>
            <a:pPr>
              <a:spcBef>
                <a:spcPct val="30000"/>
              </a:spcBef>
            </a:pPr>
            <a:r>
              <a:rPr lang="en-US" sz="1400" dirty="0" err="1">
                <a:latin typeface="+mj-lt"/>
                <a:cs typeface="Arial" pitchFamily="34" charset="0"/>
              </a:rPr>
              <a:t>Varargs</a:t>
            </a:r>
            <a:r>
              <a:rPr lang="en-US" sz="1400" dirty="0">
                <a:latin typeface="+mj-lt"/>
                <a:cs typeface="Arial" pitchFamily="34" charset="0"/>
              </a:rPr>
              <a:t> can be used only in the final argument position. </a:t>
            </a:r>
          </a:p>
        </p:txBody>
      </p:sp>
      <p:pic>
        <p:nvPicPr>
          <p:cNvPr id="638984" name="Picture 8" descr="light bulb2"/>
          <p:cNvPicPr>
            <a:picLocks noChangeAspect="1" noChangeArrowheads="1"/>
          </p:cNvPicPr>
          <p:nvPr/>
        </p:nvPicPr>
        <p:blipFill>
          <a:blip r:embed="rId3" cstate="print"/>
          <a:srcRect/>
          <a:stretch>
            <a:fillRect/>
          </a:stretch>
        </p:blipFill>
        <p:spPr bwMode="auto">
          <a:xfrm>
            <a:off x="6754782" y="5228988"/>
            <a:ext cx="914400" cy="914400"/>
          </a:xfrm>
          <a:prstGeom prst="rect">
            <a:avLst/>
          </a:prstGeom>
          <a:noFill/>
        </p:spPr>
      </p:pic>
    </p:spTree>
    <p:extLst>
      <p:ext uri="{BB962C8B-B14F-4D97-AF65-F5344CB8AC3E}">
        <p14:creationId xmlns:p14="http://schemas.microsoft.com/office/powerpoint/2010/main" val="5080229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598EAF-42EE-4234-B70A-994D5AC18C9D}"/>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2943</TotalTime>
  <Words>1268</Words>
  <Application>Microsoft Office PowerPoint</Application>
  <PresentationFormat>On-screen Show (4:3)</PresentationFormat>
  <Paragraphs>277</Paragraphs>
  <Slides>14</Slides>
  <Notes>14</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20"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10.1: array Arrays</vt:lpstr>
      <vt:lpstr>10.1: array Arrays</vt:lpstr>
      <vt:lpstr>10.1: array Creating Array Objects</vt:lpstr>
      <vt:lpstr>10.1: array Demo</vt:lpstr>
      <vt:lpstr>10.1: Array Enhanced for Loop (foreach)</vt:lpstr>
      <vt:lpstr>10.2 : Method with Variable Argument Lists Variable Argument List</vt:lpstr>
      <vt:lpstr>10.2 : Method with Variable Argument Lists Variable Argument List (contd..)</vt:lpstr>
      <vt:lpstr>10.2 : Method with Variable Argument Lists Demo </vt:lpstr>
      <vt:lpstr>10.3: Arrays Class Using java.util.Arrays Class</vt:lpstr>
      <vt:lpstr>10.3 : Arrays Class Demo </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169</cp:revision>
  <cp:lastPrinted>2016-07-13T05:24:59Z</cp:lastPrinted>
  <dcterms:created xsi:type="dcterms:W3CDTF">2012-05-18T02:59:15Z</dcterms:created>
  <dcterms:modified xsi:type="dcterms:W3CDTF">2018-04-04T11:31:52Z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